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3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6" r:id="rId1"/>
    <p:sldMasterId id="2147483671" r:id="rId2"/>
    <p:sldMasterId id="2147483685" r:id="rId3"/>
    <p:sldMasterId id="2147483680" r:id="rId4"/>
    <p:sldMasterId id="2147483678" r:id="rId5"/>
  </p:sldMasterIdLst>
  <p:notesMasterIdLst>
    <p:notesMasterId r:id="rId17"/>
  </p:notesMasterIdLst>
  <p:sldIdLst>
    <p:sldId id="261" r:id="rId6"/>
    <p:sldId id="275" r:id="rId7"/>
    <p:sldId id="260" r:id="rId8"/>
    <p:sldId id="265" r:id="rId9"/>
    <p:sldId id="268" r:id="rId10"/>
    <p:sldId id="262" r:id="rId11"/>
    <p:sldId id="277" r:id="rId12"/>
    <p:sldId id="270" r:id="rId13"/>
    <p:sldId id="274" r:id="rId14"/>
    <p:sldId id="278" r:id="rId15"/>
    <p:sldId id="263" r:id="rId16"/>
  </p:sldIdLst>
  <p:sldSz cx="12192000" cy="6858000"/>
  <p:notesSz cx="6858000" cy="9144000"/>
  <p:defaultTextStyle>
    <a:defPPr>
      <a:defRPr lang="uk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4B"/>
    <a:srgbClr val="FFFFC5"/>
    <a:srgbClr val="0000CC"/>
    <a:srgbClr val="199113"/>
    <a:srgbClr val="E7EEE6"/>
    <a:srgbClr val="D6A300"/>
    <a:srgbClr val="B40000"/>
    <a:srgbClr val="18F418"/>
    <a:srgbClr val="EAB200"/>
    <a:srgbClr val="FA445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90" autoAdjust="0"/>
    <p:restoredTop sz="94374" autoAdjust="0"/>
  </p:normalViewPr>
  <p:slideViewPr>
    <p:cSldViewPr snapToGrid="0">
      <p:cViewPr varScale="1">
        <p:scale>
          <a:sx n="78" d="100"/>
          <a:sy n="78" d="100"/>
        </p:scale>
        <p:origin x="811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6" d="100"/>
          <a:sy n="56" d="100"/>
        </p:scale>
        <p:origin x="1806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tableStyles" Target="tableStyle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10" Type="http://schemas.openxmlformats.org/officeDocument/2006/relationships/slide" Target="slides/slide5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верхнього колонтитула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3" name="Місце для дати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3B0282-8424-47CA-9A5D-232B0FBA05D7}" type="datetimeFigureOut">
              <a:rPr lang="uk-UA" smtClean="0"/>
              <a:t>03.02.2026</a:t>
            </a:fld>
            <a:endParaRPr lang="uk-UA"/>
          </a:p>
        </p:txBody>
      </p:sp>
      <p:sp>
        <p:nvSpPr>
          <p:cNvPr id="4" name="Місце для зображення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uk-UA"/>
          </a:p>
        </p:txBody>
      </p:sp>
      <p:sp>
        <p:nvSpPr>
          <p:cNvPr id="5" name="Місце для нотаток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uk-UA"/>
              <a:t>Редагувати стиль зразка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</a:p>
        </p:txBody>
      </p:sp>
      <p:sp>
        <p:nvSpPr>
          <p:cNvPr id="6" name="Місце для нижнього колонтитула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7" name="Місце для номера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C255DF-2302-4166-854A-73FB08670B77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394798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255DF-2302-4166-854A-73FB08670B77}" type="slidenum">
              <a:rPr lang="uk-UA" smtClean="0"/>
              <a:t>4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5359301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255DF-2302-4166-854A-73FB08670B77}" type="slidenum">
              <a:rPr lang="uk-UA" smtClean="0"/>
              <a:t>9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0314347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8EBFEE-8F4B-984F-D30E-9F06C26906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>
            <a:extLst>
              <a:ext uri="{FF2B5EF4-FFF2-40B4-BE49-F238E27FC236}">
                <a16:creationId xmlns:a16="http://schemas.microsoft.com/office/drawing/2014/main" id="{CFB8A323-6F64-3D78-476B-D4BDE35228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>
            <a:extLst>
              <a:ext uri="{FF2B5EF4-FFF2-40B4-BE49-F238E27FC236}">
                <a16:creationId xmlns:a16="http://schemas.microsoft.com/office/drawing/2014/main" id="{95EDD0CB-0D94-3BAB-2D93-5D1B677991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Місце для номера слайда 3">
            <a:extLst>
              <a:ext uri="{FF2B5EF4-FFF2-40B4-BE49-F238E27FC236}">
                <a16:creationId xmlns:a16="http://schemas.microsoft.com/office/drawing/2014/main" id="{1B079EE9-F4A8-16BF-954C-9ABCC452177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255DF-2302-4166-854A-73FB08670B77}" type="slidenum">
              <a:rPr lang="uk-UA" smtClean="0"/>
              <a:t>10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988952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и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579084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и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123406" y="267342"/>
            <a:ext cx="11068593" cy="754878"/>
          </a:xfrm>
        </p:spPr>
        <p:txBody>
          <a:bodyPr/>
          <a:lstStyle/>
          <a:p>
            <a:r>
              <a:rPr lang="uk-UA"/>
              <a:t>Зразок заголовка</a:t>
            </a:r>
            <a:endParaRPr lang="en-US" dirty="0"/>
          </a:p>
        </p:txBody>
      </p:sp>
      <p:sp>
        <p:nvSpPr>
          <p:cNvPr id="11" name="Місце для номера слайда 28"/>
          <p:cNvSpPr>
            <a:spLocks noGrp="1"/>
          </p:cNvSpPr>
          <p:nvPr>
            <p:ph type="sldNum" sz="quarter" idx="4"/>
          </p:nvPr>
        </p:nvSpPr>
        <p:spPr>
          <a:xfrm>
            <a:off x="9625" y="6420051"/>
            <a:ext cx="702644" cy="447381"/>
          </a:xfrm>
          <a:prstGeom prst="rect">
            <a:avLst/>
          </a:prstGeom>
          <a:solidFill>
            <a:srgbClr val="28B3BD">
              <a:alpha val="10000"/>
            </a:srgbClr>
          </a:solidFill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737CD6-723E-45EF-A03F-FB0CBF633648}" type="slidenum">
              <a:rPr lang="uk-UA" smtClean="0"/>
              <a:pPr/>
              <a:t>‹№›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6606754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Користуваць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97280" y="263078"/>
            <a:ext cx="11094720" cy="754878"/>
          </a:xfrm>
        </p:spPr>
        <p:txBody>
          <a:bodyPr/>
          <a:lstStyle/>
          <a:p>
            <a:r>
              <a:rPr lang="uk-UA"/>
              <a:t>Зразок заголовка</a:t>
            </a:r>
          </a:p>
        </p:txBody>
      </p:sp>
      <p:sp>
        <p:nvSpPr>
          <p:cNvPr id="5" name="Місце для зображення 4"/>
          <p:cNvSpPr>
            <a:spLocks noGrp="1"/>
          </p:cNvSpPr>
          <p:nvPr>
            <p:ph type="pic" sz="quarter" idx="10"/>
          </p:nvPr>
        </p:nvSpPr>
        <p:spPr>
          <a:xfrm>
            <a:off x="907683" y="1385937"/>
            <a:ext cx="3731694" cy="3022433"/>
          </a:xfrm>
        </p:spPr>
        <p:txBody>
          <a:bodyPr/>
          <a:lstStyle/>
          <a:p>
            <a:r>
              <a:rPr lang="uk-UA"/>
              <a:t>Клацніть піктограму, щоб додати зображення</a:t>
            </a:r>
          </a:p>
        </p:txBody>
      </p:sp>
      <p:sp>
        <p:nvSpPr>
          <p:cNvPr id="9" name="Місце для зображення 8"/>
          <p:cNvSpPr>
            <a:spLocks noGrp="1"/>
          </p:cNvSpPr>
          <p:nvPr>
            <p:ph type="pic" sz="quarter" idx="11"/>
          </p:nvPr>
        </p:nvSpPr>
        <p:spPr>
          <a:xfrm>
            <a:off x="7577990" y="1385937"/>
            <a:ext cx="3731694" cy="3022433"/>
          </a:xfrm>
        </p:spPr>
        <p:txBody>
          <a:bodyPr/>
          <a:lstStyle/>
          <a:p>
            <a:r>
              <a:rPr lang="uk-UA"/>
              <a:t>Клацніть піктограму, щоб додати зображення</a:t>
            </a:r>
          </a:p>
        </p:txBody>
      </p:sp>
      <p:sp>
        <p:nvSpPr>
          <p:cNvPr id="11" name="Місце для тексту 10"/>
          <p:cNvSpPr>
            <a:spLocks noGrp="1"/>
          </p:cNvSpPr>
          <p:nvPr>
            <p:ph type="body" sz="quarter" idx="12"/>
          </p:nvPr>
        </p:nvSpPr>
        <p:spPr>
          <a:xfrm>
            <a:off x="907683" y="4649387"/>
            <a:ext cx="3730625" cy="1558908"/>
          </a:xfrm>
        </p:spPr>
        <p:txBody>
          <a:bodyPr/>
          <a:lstStyle/>
          <a:p>
            <a:pPr lvl="0"/>
            <a:r>
              <a:rPr lang="uk-UA"/>
              <a:t>Редагувати стиль зразка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</a:p>
        </p:txBody>
      </p:sp>
      <p:sp>
        <p:nvSpPr>
          <p:cNvPr id="12" name="Місце для тексту 10"/>
          <p:cNvSpPr>
            <a:spLocks noGrp="1"/>
          </p:cNvSpPr>
          <p:nvPr>
            <p:ph type="body" sz="quarter" idx="13"/>
          </p:nvPr>
        </p:nvSpPr>
        <p:spPr>
          <a:xfrm>
            <a:off x="7577990" y="4649387"/>
            <a:ext cx="3730625" cy="1558908"/>
          </a:xfrm>
        </p:spPr>
        <p:txBody>
          <a:bodyPr/>
          <a:lstStyle/>
          <a:p>
            <a:pPr lvl="0"/>
            <a:r>
              <a:rPr lang="uk-UA"/>
              <a:t>Редагувати стиль зразка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</a:p>
        </p:txBody>
      </p:sp>
      <p:sp>
        <p:nvSpPr>
          <p:cNvPr id="13" name="Місце для номера слайда 28"/>
          <p:cNvSpPr>
            <a:spLocks noGrp="1"/>
          </p:cNvSpPr>
          <p:nvPr>
            <p:ph type="sldNum" sz="quarter" idx="4"/>
          </p:nvPr>
        </p:nvSpPr>
        <p:spPr>
          <a:xfrm>
            <a:off x="9625" y="6420051"/>
            <a:ext cx="702644" cy="447381"/>
          </a:xfrm>
          <a:prstGeom prst="rect">
            <a:avLst/>
          </a:prstGeom>
          <a:solidFill>
            <a:srgbClr val="28B3BD">
              <a:alpha val="10000"/>
            </a:srgbClr>
          </a:solidFill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737CD6-723E-45EF-A03F-FB0CBF633648}" type="slidenum">
              <a:rPr lang="uk-UA" smtClean="0"/>
              <a:pPr/>
              <a:t>‹№›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4312894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ристуваць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/>
              <a:t>Зразок заголовка</a:t>
            </a:r>
          </a:p>
        </p:txBody>
      </p:sp>
      <p:sp>
        <p:nvSpPr>
          <p:cNvPr id="4" name="Місце для тексту 3"/>
          <p:cNvSpPr>
            <a:spLocks noGrp="1"/>
          </p:cNvSpPr>
          <p:nvPr>
            <p:ph type="body" sz="quarter" idx="10"/>
          </p:nvPr>
        </p:nvSpPr>
        <p:spPr>
          <a:xfrm>
            <a:off x="7279605" y="1260791"/>
            <a:ext cx="4511341" cy="5111132"/>
          </a:xfrm>
        </p:spPr>
        <p:txBody>
          <a:bodyPr/>
          <a:lstStyle/>
          <a:p>
            <a:pPr lvl="0"/>
            <a:r>
              <a:rPr lang="uk-UA"/>
              <a:t>Редагувати стиль зразка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</a:p>
        </p:txBody>
      </p:sp>
      <p:sp>
        <p:nvSpPr>
          <p:cNvPr id="6" name="Місце для зображення 5"/>
          <p:cNvSpPr>
            <a:spLocks noGrp="1"/>
          </p:cNvSpPr>
          <p:nvPr>
            <p:ph type="pic" sz="quarter" idx="11"/>
          </p:nvPr>
        </p:nvSpPr>
        <p:spPr>
          <a:xfrm>
            <a:off x="1523062" y="1260791"/>
            <a:ext cx="4215815" cy="5111132"/>
          </a:xfrm>
        </p:spPr>
        <p:txBody>
          <a:bodyPr/>
          <a:lstStyle/>
          <a:p>
            <a:r>
              <a:rPr lang="uk-UA"/>
              <a:t>Клацніть піктограму, щоб додати зображення</a:t>
            </a:r>
          </a:p>
        </p:txBody>
      </p:sp>
      <p:sp>
        <p:nvSpPr>
          <p:cNvPr id="7" name="Місце для номера слайда 28"/>
          <p:cNvSpPr>
            <a:spLocks noGrp="1"/>
          </p:cNvSpPr>
          <p:nvPr>
            <p:ph type="sldNum" sz="quarter" idx="4"/>
          </p:nvPr>
        </p:nvSpPr>
        <p:spPr>
          <a:xfrm>
            <a:off x="9625" y="6420051"/>
            <a:ext cx="702644" cy="447381"/>
          </a:xfrm>
          <a:prstGeom prst="rect">
            <a:avLst/>
          </a:prstGeom>
          <a:solidFill>
            <a:srgbClr val="28B3BD">
              <a:alpha val="10000"/>
            </a:srgbClr>
          </a:solidFill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737CD6-723E-45EF-A03F-FB0CBF633648}" type="slidenum">
              <a:rPr lang="uk-UA" smtClean="0"/>
              <a:pPr/>
              <a:t>‹№›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2602520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Титульни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100666" y="271687"/>
            <a:ext cx="11091333" cy="754878"/>
          </a:xfrm>
        </p:spPr>
        <p:txBody>
          <a:bodyPr/>
          <a:lstStyle/>
          <a:p>
            <a:r>
              <a:rPr lang="uk-UA"/>
              <a:t>Зразок заголовка</a:t>
            </a:r>
            <a:endParaRPr lang="en-US" dirty="0"/>
          </a:p>
        </p:txBody>
      </p:sp>
      <p:sp>
        <p:nvSpPr>
          <p:cNvPr id="13" name="Місце для тексту 12"/>
          <p:cNvSpPr>
            <a:spLocks noGrp="1"/>
          </p:cNvSpPr>
          <p:nvPr>
            <p:ph type="body" sz="quarter" idx="10"/>
          </p:nvPr>
        </p:nvSpPr>
        <p:spPr>
          <a:xfrm>
            <a:off x="7430701" y="3455702"/>
            <a:ext cx="4206241" cy="2771842"/>
          </a:xfrm>
        </p:spPr>
        <p:txBody>
          <a:bodyPr/>
          <a:lstStyle/>
          <a:p>
            <a:pPr lvl="0"/>
            <a:r>
              <a:rPr lang="uk-UA"/>
              <a:t>Редагувати стиль зразка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3410408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и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123406" y="267342"/>
            <a:ext cx="11068593" cy="754878"/>
          </a:xfrm>
        </p:spPr>
        <p:txBody>
          <a:bodyPr/>
          <a:lstStyle/>
          <a:p>
            <a:r>
              <a:rPr lang="uk-UA"/>
              <a:t>Зразок заголовка</a:t>
            </a:r>
            <a:endParaRPr lang="en-US" dirty="0"/>
          </a:p>
        </p:txBody>
      </p:sp>
      <p:sp>
        <p:nvSpPr>
          <p:cNvPr id="11" name="Місце для номера слайда 28"/>
          <p:cNvSpPr>
            <a:spLocks noGrp="1"/>
          </p:cNvSpPr>
          <p:nvPr>
            <p:ph type="sldNum" sz="quarter" idx="4"/>
          </p:nvPr>
        </p:nvSpPr>
        <p:spPr>
          <a:xfrm>
            <a:off x="9625" y="6420051"/>
            <a:ext cx="702644" cy="447381"/>
          </a:xfrm>
          <a:prstGeom prst="rect">
            <a:avLst/>
          </a:prstGeom>
          <a:solidFill>
            <a:srgbClr val="28B3BD">
              <a:alpha val="10000"/>
            </a:srgbClr>
          </a:solidFill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737CD6-723E-45EF-A03F-FB0CBF633648}" type="slidenum">
              <a:rPr lang="uk-UA" smtClean="0"/>
              <a:pPr/>
              <a:t>‹№›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2893262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Користуваць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97280" y="263078"/>
            <a:ext cx="11094720" cy="754878"/>
          </a:xfrm>
        </p:spPr>
        <p:txBody>
          <a:bodyPr/>
          <a:lstStyle/>
          <a:p>
            <a:r>
              <a:rPr lang="uk-UA"/>
              <a:t>Зразок заголовка</a:t>
            </a:r>
          </a:p>
        </p:txBody>
      </p:sp>
      <p:sp>
        <p:nvSpPr>
          <p:cNvPr id="5" name="Місце для зображення 4"/>
          <p:cNvSpPr>
            <a:spLocks noGrp="1"/>
          </p:cNvSpPr>
          <p:nvPr>
            <p:ph type="pic" sz="quarter" idx="10"/>
          </p:nvPr>
        </p:nvSpPr>
        <p:spPr>
          <a:xfrm>
            <a:off x="907683" y="1385937"/>
            <a:ext cx="3731694" cy="3022433"/>
          </a:xfrm>
        </p:spPr>
        <p:txBody>
          <a:bodyPr/>
          <a:lstStyle/>
          <a:p>
            <a:r>
              <a:rPr lang="uk-UA"/>
              <a:t>Клацніть піктограму, щоб додати зображення</a:t>
            </a:r>
          </a:p>
        </p:txBody>
      </p:sp>
      <p:sp>
        <p:nvSpPr>
          <p:cNvPr id="9" name="Місце для зображення 8"/>
          <p:cNvSpPr>
            <a:spLocks noGrp="1"/>
          </p:cNvSpPr>
          <p:nvPr>
            <p:ph type="pic" sz="quarter" idx="11"/>
          </p:nvPr>
        </p:nvSpPr>
        <p:spPr>
          <a:xfrm>
            <a:off x="7577990" y="1385937"/>
            <a:ext cx="3731694" cy="3022433"/>
          </a:xfrm>
        </p:spPr>
        <p:txBody>
          <a:bodyPr/>
          <a:lstStyle/>
          <a:p>
            <a:r>
              <a:rPr lang="uk-UA"/>
              <a:t>Клацніть піктограму, щоб додати зображення</a:t>
            </a:r>
          </a:p>
        </p:txBody>
      </p:sp>
      <p:sp>
        <p:nvSpPr>
          <p:cNvPr id="11" name="Місце для тексту 10"/>
          <p:cNvSpPr>
            <a:spLocks noGrp="1"/>
          </p:cNvSpPr>
          <p:nvPr>
            <p:ph type="body" sz="quarter" idx="12"/>
          </p:nvPr>
        </p:nvSpPr>
        <p:spPr>
          <a:xfrm>
            <a:off x="907683" y="4649387"/>
            <a:ext cx="3730625" cy="1558908"/>
          </a:xfrm>
        </p:spPr>
        <p:txBody>
          <a:bodyPr/>
          <a:lstStyle/>
          <a:p>
            <a:pPr lvl="0"/>
            <a:r>
              <a:rPr lang="uk-UA"/>
              <a:t>Редагувати стиль зразка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</a:p>
        </p:txBody>
      </p:sp>
      <p:sp>
        <p:nvSpPr>
          <p:cNvPr id="12" name="Місце для тексту 10"/>
          <p:cNvSpPr>
            <a:spLocks noGrp="1"/>
          </p:cNvSpPr>
          <p:nvPr>
            <p:ph type="body" sz="quarter" idx="13"/>
          </p:nvPr>
        </p:nvSpPr>
        <p:spPr>
          <a:xfrm>
            <a:off x="7577990" y="4649387"/>
            <a:ext cx="3730625" cy="1558908"/>
          </a:xfrm>
        </p:spPr>
        <p:txBody>
          <a:bodyPr/>
          <a:lstStyle/>
          <a:p>
            <a:pPr lvl="0"/>
            <a:r>
              <a:rPr lang="uk-UA"/>
              <a:t>Редагувати стиль зразка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</a:p>
        </p:txBody>
      </p:sp>
      <p:sp>
        <p:nvSpPr>
          <p:cNvPr id="13" name="Місце для номера слайда 28"/>
          <p:cNvSpPr>
            <a:spLocks noGrp="1"/>
          </p:cNvSpPr>
          <p:nvPr>
            <p:ph type="sldNum" sz="quarter" idx="4"/>
          </p:nvPr>
        </p:nvSpPr>
        <p:spPr>
          <a:xfrm>
            <a:off x="9625" y="6420051"/>
            <a:ext cx="702644" cy="447381"/>
          </a:xfrm>
          <a:prstGeom prst="rect">
            <a:avLst/>
          </a:prstGeom>
          <a:solidFill>
            <a:srgbClr val="28B3BD">
              <a:alpha val="10000"/>
            </a:srgbClr>
          </a:solidFill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737CD6-723E-45EF-A03F-FB0CBF633648}" type="slidenum">
              <a:rPr lang="uk-UA" smtClean="0"/>
              <a:pPr/>
              <a:t>‹№›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42199462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ристуваць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/>
              <a:t>Зразок заголовка</a:t>
            </a:r>
          </a:p>
        </p:txBody>
      </p:sp>
      <p:sp>
        <p:nvSpPr>
          <p:cNvPr id="4" name="Місце для тексту 3"/>
          <p:cNvSpPr>
            <a:spLocks noGrp="1"/>
          </p:cNvSpPr>
          <p:nvPr>
            <p:ph type="body" sz="quarter" idx="10"/>
          </p:nvPr>
        </p:nvSpPr>
        <p:spPr>
          <a:xfrm>
            <a:off x="7279605" y="1260791"/>
            <a:ext cx="4511341" cy="5111132"/>
          </a:xfrm>
        </p:spPr>
        <p:txBody>
          <a:bodyPr/>
          <a:lstStyle/>
          <a:p>
            <a:pPr lvl="0"/>
            <a:r>
              <a:rPr lang="uk-UA"/>
              <a:t>Редагувати стиль зразка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</a:p>
        </p:txBody>
      </p:sp>
      <p:sp>
        <p:nvSpPr>
          <p:cNvPr id="6" name="Місце для зображення 5"/>
          <p:cNvSpPr>
            <a:spLocks noGrp="1"/>
          </p:cNvSpPr>
          <p:nvPr>
            <p:ph type="pic" sz="quarter" idx="11"/>
          </p:nvPr>
        </p:nvSpPr>
        <p:spPr>
          <a:xfrm>
            <a:off x="1523062" y="1260791"/>
            <a:ext cx="4215815" cy="5111132"/>
          </a:xfrm>
        </p:spPr>
        <p:txBody>
          <a:bodyPr/>
          <a:lstStyle/>
          <a:p>
            <a:r>
              <a:rPr lang="uk-UA"/>
              <a:t>Клацніть піктограму, щоб додати зображення</a:t>
            </a:r>
          </a:p>
        </p:txBody>
      </p:sp>
      <p:sp>
        <p:nvSpPr>
          <p:cNvPr id="7" name="Місце для номера слайда 28"/>
          <p:cNvSpPr>
            <a:spLocks noGrp="1"/>
          </p:cNvSpPr>
          <p:nvPr>
            <p:ph type="sldNum" sz="quarter" idx="4"/>
          </p:nvPr>
        </p:nvSpPr>
        <p:spPr>
          <a:xfrm>
            <a:off x="9625" y="6420051"/>
            <a:ext cx="702644" cy="447381"/>
          </a:xfrm>
          <a:prstGeom prst="rect">
            <a:avLst/>
          </a:prstGeom>
          <a:solidFill>
            <a:srgbClr val="28B3BD">
              <a:alpha val="10000"/>
            </a:srgbClr>
          </a:solidFill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737CD6-723E-45EF-A03F-FB0CBF633648}" type="slidenum">
              <a:rPr lang="uk-UA" smtClean="0"/>
              <a:pPr/>
              <a:t>‹№›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3576322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Титульни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100666" y="271687"/>
            <a:ext cx="11091333" cy="754878"/>
          </a:xfrm>
        </p:spPr>
        <p:txBody>
          <a:bodyPr/>
          <a:lstStyle/>
          <a:p>
            <a:r>
              <a:rPr lang="uk-UA"/>
              <a:t>Зразок заголовка</a:t>
            </a:r>
            <a:endParaRPr lang="en-US" dirty="0"/>
          </a:p>
        </p:txBody>
      </p:sp>
      <p:sp>
        <p:nvSpPr>
          <p:cNvPr id="13" name="Місце для тексту 12"/>
          <p:cNvSpPr>
            <a:spLocks noGrp="1"/>
          </p:cNvSpPr>
          <p:nvPr>
            <p:ph type="body" sz="quarter" idx="10"/>
          </p:nvPr>
        </p:nvSpPr>
        <p:spPr>
          <a:xfrm>
            <a:off x="7430701" y="3455702"/>
            <a:ext cx="4206241" cy="2771842"/>
          </a:xfrm>
        </p:spPr>
        <p:txBody>
          <a:bodyPr/>
          <a:lstStyle/>
          <a:p>
            <a:pPr lvl="0"/>
            <a:r>
              <a:rPr lang="uk-UA"/>
              <a:t>Редагувати стиль зразка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1972587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и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123406" y="267342"/>
            <a:ext cx="11068593" cy="754878"/>
          </a:xfrm>
        </p:spPr>
        <p:txBody>
          <a:bodyPr/>
          <a:lstStyle/>
          <a:p>
            <a:r>
              <a:rPr lang="uk-UA"/>
              <a:t>Зразок заголовка</a:t>
            </a:r>
            <a:endParaRPr lang="en-US" dirty="0"/>
          </a:p>
        </p:txBody>
      </p:sp>
      <p:sp>
        <p:nvSpPr>
          <p:cNvPr id="11" name="Місце для номера слайда 28"/>
          <p:cNvSpPr>
            <a:spLocks noGrp="1"/>
          </p:cNvSpPr>
          <p:nvPr>
            <p:ph type="sldNum" sz="quarter" idx="4"/>
          </p:nvPr>
        </p:nvSpPr>
        <p:spPr>
          <a:xfrm>
            <a:off x="9625" y="6420051"/>
            <a:ext cx="702644" cy="447381"/>
          </a:xfrm>
          <a:prstGeom prst="rect">
            <a:avLst/>
          </a:prstGeom>
          <a:solidFill>
            <a:srgbClr val="28B3BD">
              <a:alpha val="10000"/>
            </a:srgbClr>
          </a:solidFill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737CD6-723E-45EF-A03F-FB0CBF633648}" type="slidenum">
              <a:rPr lang="uk-UA" smtClean="0"/>
              <a:pPr/>
              <a:t>‹№›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0250749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Користуваць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97280" y="263078"/>
            <a:ext cx="11094720" cy="754878"/>
          </a:xfrm>
        </p:spPr>
        <p:txBody>
          <a:bodyPr/>
          <a:lstStyle/>
          <a:p>
            <a:r>
              <a:rPr lang="uk-UA"/>
              <a:t>Зразок заголовка</a:t>
            </a:r>
          </a:p>
        </p:txBody>
      </p:sp>
      <p:sp>
        <p:nvSpPr>
          <p:cNvPr id="5" name="Місце для зображення 4"/>
          <p:cNvSpPr>
            <a:spLocks noGrp="1"/>
          </p:cNvSpPr>
          <p:nvPr>
            <p:ph type="pic" sz="quarter" idx="10"/>
          </p:nvPr>
        </p:nvSpPr>
        <p:spPr>
          <a:xfrm>
            <a:off x="907683" y="1385937"/>
            <a:ext cx="3731694" cy="3022433"/>
          </a:xfrm>
        </p:spPr>
        <p:txBody>
          <a:bodyPr/>
          <a:lstStyle/>
          <a:p>
            <a:r>
              <a:rPr lang="uk-UA"/>
              <a:t>Клацніть піктограму, щоб додати зображення</a:t>
            </a:r>
          </a:p>
        </p:txBody>
      </p:sp>
      <p:sp>
        <p:nvSpPr>
          <p:cNvPr id="9" name="Місце для зображення 8"/>
          <p:cNvSpPr>
            <a:spLocks noGrp="1"/>
          </p:cNvSpPr>
          <p:nvPr>
            <p:ph type="pic" sz="quarter" idx="11"/>
          </p:nvPr>
        </p:nvSpPr>
        <p:spPr>
          <a:xfrm>
            <a:off x="7577990" y="1385937"/>
            <a:ext cx="3731694" cy="3022433"/>
          </a:xfrm>
        </p:spPr>
        <p:txBody>
          <a:bodyPr/>
          <a:lstStyle/>
          <a:p>
            <a:r>
              <a:rPr lang="uk-UA"/>
              <a:t>Клацніть піктограму, щоб додати зображення</a:t>
            </a:r>
          </a:p>
        </p:txBody>
      </p:sp>
      <p:sp>
        <p:nvSpPr>
          <p:cNvPr id="11" name="Місце для тексту 10"/>
          <p:cNvSpPr>
            <a:spLocks noGrp="1"/>
          </p:cNvSpPr>
          <p:nvPr>
            <p:ph type="body" sz="quarter" idx="12"/>
          </p:nvPr>
        </p:nvSpPr>
        <p:spPr>
          <a:xfrm>
            <a:off x="907683" y="4649387"/>
            <a:ext cx="3730625" cy="1558908"/>
          </a:xfrm>
        </p:spPr>
        <p:txBody>
          <a:bodyPr/>
          <a:lstStyle/>
          <a:p>
            <a:pPr lvl="0"/>
            <a:r>
              <a:rPr lang="uk-UA"/>
              <a:t>Редагувати стиль зразка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</a:p>
        </p:txBody>
      </p:sp>
      <p:sp>
        <p:nvSpPr>
          <p:cNvPr id="12" name="Місце для тексту 10"/>
          <p:cNvSpPr>
            <a:spLocks noGrp="1"/>
          </p:cNvSpPr>
          <p:nvPr>
            <p:ph type="body" sz="quarter" idx="13"/>
          </p:nvPr>
        </p:nvSpPr>
        <p:spPr>
          <a:xfrm>
            <a:off x="7577990" y="4649387"/>
            <a:ext cx="3730625" cy="1558908"/>
          </a:xfrm>
        </p:spPr>
        <p:txBody>
          <a:bodyPr/>
          <a:lstStyle/>
          <a:p>
            <a:pPr lvl="0"/>
            <a:r>
              <a:rPr lang="uk-UA"/>
              <a:t>Редагувати стиль зразка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</a:p>
        </p:txBody>
      </p:sp>
      <p:sp>
        <p:nvSpPr>
          <p:cNvPr id="13" name="Місце для номера слайда 28"/>
          <p:cNvSpPr>
            <a:spLocks noGrp="1"/>
          </p:cNvSpPr>
          <p:nvPr>
            <p:ph type="sldNum" sz="quarter" idx="4"/>
          </p:nvPr>
        </p:nvSpPr>
        <p:spPr>
          <a:xfrm>
            <a:off x="9625" y="6420051"/>
            <a:ext cx="702644" cy="447381"/>
          </a:xfrm>
          <a:prstGeom prst="rect">
            <a:avLst/>
          </a:prstGeom>
          <a:solidFill>
            <a:srgbClr val="28B3BD">
              <a:alpha val="10000"/>
            </a:srgbClr>
          </a:solidFill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737CD6-723E-45EF-A03F-FB0CBF633648}" type="slidenum">
              <a:rPr lang="uk-UA" smtClean="0"/>
              <a:pPr/>
              <a:t>‹№›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8984638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ристуваць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/>
              <a:t>Зразок заголовка</a:t>
            </a:r>
          </a:p>
        </p:txBody>
      </p:sp>
      <p:sp>
        <p:nvSpPr>
          <p:cNvPr id="4" name="Місце для тексту 3"/>
          <p:cNvSpPr>
            <a:spLocks noGrp="1"/>
          </p:cNvSpPr>
          <p:nvPr>
            <p:ph type="body" sz="quarter" idx="10"/>
          </p:nvPr>
        </p:nvSpPr>
        <p:spPr>
          <a:xfrm>
            <a:off x="7279605" y="1260791"/>
            <a:ext cx="4511341" cy="5111132"/>
          </a:xfrm>
        </p:spPr>
        <p:txBody>
          <a:bodyPr/>
          <a:lstStyle/>
          <a:p>
            <a:pPr lvl="0"/>
            <a:r>
              <a:rPr lang="uk-UA"/>
              <a:t>Редагувати стиль зразка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</a:p>
        </p:txBody>
      </p:sp>
      <p:sp>
        <p:nvSpPr>
          <p:cNvPr id="6" name="Місце для зображення 5"/>
          <p:cNvSpPr>
            <a:spLocks noGrp="1"/>
          </p:cNvSpPr>
          <p:nvPr>
            <p:ph type="pic" sz="quarter" idx="11"/>
          </p:nvPr>
        </p:nvSpPr>
        <p:spPr>
          <a:xfrm>
            <a:off x="1523062" y="1260791"/>
            <a:ext cx="4215815" cy="5111132"/>
          </a:xfrm>
        </p:spPr>
        <p:txBody>
          <a:bodyPr/>
          <a:lstStyle/>
          <a:p>
            <a:r>
              <a:rPr lang="uk-UA"/>
              <a:t>Клацніть піктограму, щоб додати зображення</a:t>
            </a:r>
          </a:p>
        </p:txBody>
      </p:sp>
      <p:sp>
        <p:nvSpPr>
          <p:cNvPr id="7" name="Місце для номера слайда 28"/>
          <p:cNvSpPr>
            <a:spLocks noGrp="1"/>
          </p:cNvSpPr>
          <p:nvPr>
            <p:ph type="sldNum" sz="quarter" idx="4"/>
          </p:nvPr>
        </p:nvSpPr>
        <p:spPr>
          <a:xfrm>
            <a:off x="9625" y="6420051"/>
            <a:ext cx="702644" cy="447381"/>
          </a:xfrm>
          <a:prstGeom prst="rect">
            <a:avLst/>
          </a:prstGeom>
          <a:solidFill>
            <a:srgbClr val="28B3BD">
              <a:alpha val="10000"/>
            </a:srgbClr>
          </a:solidFill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737CD6-723E-45EF-A03F-FB0CBF633648}" type="slidenum">
              <a:rPr lang="uk-UA" smtClean="0"/>
              <a:pPr/>
              <a:t>‹№›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9696106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Титульни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100666" y="271687"/>
            <a:ext cx="11091333" cy="754878"/>
          </a:xfrm>
        </p:spPr>
        <p:txBody>
          <a:bodyPr/>
          <a:lstStyle/>
          <a:p>
            <a:r>
              <a:rPr lang="uk-UA"/>
              <a:t>Зразок заголовка</a:t>
            </a:r>
            <a:endParaRPr lang="en-US" dirty="0"/>
          </a:p>
        </p:txBody>
      </p:sp>
      <p:sp>
        <p:nvSpPr>
          <p:cNvPr id="13" name="Місце для тексту 12"/>
          <p:cNvSpPr>
            <a:spLocks noGrp="1"/>
          </p:cNvSpPr>
          <p:nvPr>
            <p:ph type="body" sz="quarter" idx="10"/>
          </p:nvPr>
        </p:nvSpPr>
        <p:spPr>
          <a:xfrm>
            <a:off x="7430701" y="3455702"/>
            <a:ext cx="4206241" cy="2771842"/>
          </a:xfrm>
        </p:spPr>
        <p:txBody>
          <a:bodyPr/>
          <a:lstStyle/>
          <a:p>
            <a:pPr lvl="0"/>
            <a:r>
              <a:rPr lang="uk-UA"/>
              <a:t>Редагувати стиль зразка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5346902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5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9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.png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13.xml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theme" Target="../theme/theme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кутник 11"/>
          <p:cNvSpPr/>
          <p:nvPr userDrawn="1"/>
        </p:nvSpPr>
        <p:spPr>
          <a:xfrm>
            <a:off x="-5932" y="139876"/>
            <a:ext cx="12191999" cy="6703409"/>
          </a:xfrm>
          <a:prstGeom prst="rect">
            <a:avLst/>
          </a:prstGeom>
          <a:gradFill flip="none" rotWithShape="1">
            <a:gsLst>
              <a:gs pos="100000">
                <a:srgbClr val="C00000">
                  <a:alpha val="10000"/>
                </a:srgbClr>
              </a:gs>
              <a:gs pos="0">
                <a:srgbClr val="28B3BD">
                  <a:alpha val="1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itka Display"/>
              <a:ea typeface="+mn-ea"/>
              <a:cs typeface="+mn-cs"/>
            </a:endParaRPr>
          </a:p>
        </p:txBody>
      </p:sp>
      <p:sp>
        <p:nvSpPr>
          <p:cNvPr id="36" name="TextBox 35"/>
          <p:cNvSpPr txBox="1"/>
          <p:nvPr userDrawn="1"/>
        </p:nvSpPr>
        <p:spPr>
          <a:xfrm>
            <a:off x="-11865" y="1851126"/>
            <a:ext cx="5266699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28B3BD"/>
                </a:solidFill>
                <a:effectLst/>
                <a:uLnTx/>
                <a:uFillTx/>
                <a:latin typeface="+mj-lt"/>
                <a:ea typeface="+mn-ea"/>
                <a:cs typeface="Arial" panose="020B0604020202020204" pitchFamily="34" charset="0"/>
              </a:rPr>
              <a:t>  </a:t>
            </a:r>
            <a:r>
              <a:rPr kumimoji="0" lang="uk-UA" sz="4400" b="1" i="0" u="none" strike="noStrike" kern="1200" cap="none" spc="0" normalizeH="0" baseline="0" noProof="0" dirty="0">
                <a:ln>
                  <a:noFill/>
                </a:ln>
                <a:solidFill>
                  <a:srgbClr val="28B3BD"/>
                </a:solidFill>
                <a:effectLst/>
                <a:uLnTx/>
                <a:uFillTx/>
                <a:latin typeface="+mj-lt"/>
                <a:ea typeface="+mn-ea"/>
                <a:cs typeface="Arial" panose="020B0604020202020204" pitchFamily="34" charset="0"/>
              </a:rPr>
              <a:t>Кафедра 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28B3BD"/>
              </a:solidFill>
              <a:effectLst/>
              <a:uLnTx/>
              <a:uFillTx/>
              <a:latin typeface="+mj-lt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uk-UA" sz="4400" b="1" i="0" u="none" strike="noStrike" kern="1200" cap="none" spc="0" normalizeH="0" baseline="0" noProof="0" dirty="0">
                <a:ln>
                  <a:noFill/>
                </a:ln>
                <a:solidFill>
                  <a:srgbClr val="28B3BD"/>
                </a:solidFill>
                <a:effectLst/>
                <a:uLnTx/>
                <a:uFillTx/>
                <a:latin typeface="+mj-lt"/>
                <a:ea typeface="+mn-ea"/>
                <a:cs typeface="Arial" panose="020B0604020202020204" pitchFamily="34" charset="0"/>
              </a:rPr>
              <a:t>Фізики Металів</a:t>
            </a:r>
          </a:p>
        </p:txBody>
      </p:sp>
      <p:pic>
        <p:nvPicPr>
          <p:cNvPr id="37" name="Google Shape;60;p13" descr="D:\Maks\BrandBook_KNU\Presentation\Корпус_панорама.jpg"/>
          <p:cNvPicPr preferRelativeResize="0">
            <a:picLocks noChangeAspect="1"/>
          </p:cNvPicPr>
          <p:nvPr userDrawn="1"/>
        </p:nvPicPr>
        <p:blipFill rotWithShape="1">
          <a:blip r:embed="rId3"/>
          <a:srcRect t="3214" b="29060"/>
          <a:stretch/>
        </p:blipFill>
        <p:spPr>
          <a:xfrm>
            <a:off x="0" y="0"/>
            <a:ext cx="12192000" cy="1397323"/>
          </a:xfrm>
          <a:prstGeom prst="roundRect">
            <a:avLst>
              <a:gd name="adj" fmla="val 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1" name="Рисунок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916" y="1851126"/>
            <a:ext cx="936000" cy="934485"/>
          </a:xfrm>
          <a:prstGeom prst="rect">
            <a:avLst/>
          </a:prstGeom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/>
          <p:cNvSpPr txBox="1"/>
          <p:nvPr userDrawn="1"/>
        </p:nvSpPr>
        <p:spPr>
          <a:xfrm>
            <a:off x="6910061" y="1816526"/>
            <a:ext cx="5266699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28B3BD"/>
                </a:solidFill>
                <a:effectLst/>
                <a:uLnTx/>
                <a:uFillTx/>
                <a:latin typeface="+mj-lt"/>
                <a:ea typeface="+mn-ea"/>
                <a:cs typeface="Arial" panose="020B0604020202020204" pitchFamily="34" charset="0"/>
              </a:rPr>
              <a:t>  </a:t>
            </a:r>
            <a:r>
              <a:rPr kumimoji="0" lang="uk-UA" sz="4400" b="1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+mj-lt"/>
                <a:ea typeface="+mn-ea"/>
                <a:cs typeface="Arial" panose="020B0604020202020204" pitchFamily="34" charset="0"/>
              </a:rPr>
              <a:t>Кафедра 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+mj-lt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uk-UA" sz="4400" b="1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+mj-lt"/>
                <a:ea typeface="+mn-ea"/>
                <a:cs typeface="Arial" panose="020B0604020202020204" pitchFamily="34" charset="0"/>
              </a:rPr>
              <a:t>Загальної Фізики</a:t>
            </a:r>
          </a:p>
        </p:txBody>
      </p:sp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5069" y="1849611"/>
            <a:ext cx="931840" cy="936000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sp>
        <p:nvSpPr>
          <p:cNvPr id="15" name="TextBox 14"/>
          <p:cNvSpPr txBox="1"/>
          <p:nvPr userDrawn="1"/>
        </p:nvSpPr>
        <p:spPr>
          <a:xfrm>
            <a:off x="0" y="4547661"/>
            <a:ext cx="12192000" cy="2308324"/>
          </a:xfrm>
          <a:prstGeom prst="rect">
            <a:avLst/>
          </a:prstGeom>
          <a:solidFill>
            <a:schemeClr val="bg2">
              <a:lumMod val="90000"/>
            </a:schemeClr>
          </a:solidFill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uk-UA" sz="72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+mj-lt"/>
                <a:ea typeface="+mn-ea"/>
                <a:cs typeface="Arial" panose="020B0604020202020204" pitchFamily="34" charset="0"/>
              </a:rPr>
              <a:t>«Фізика </a:t>
            </a:r>
            <a:r>
              <a:rPr kumimoji="0" lang="uk-UA" sz="7200" b="1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+mj-lt"/>
                <a:ea typeface="+mn-ea"/>
                <a:cs typeface="Arial" panose="020B0604020202020204" pitchFamily="34" charset="0"/>
              </a:rPr>
              <a:t>наноструктур</a:t>
            </a:r>
            <a:r>
              <a:rPr kumimoji="0" lang="uk-UA" sz="72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+mj-lt"/>
                <a:ea typeface="+mn-ea"/>
                <a:cs typeface="Arial" panose="020B0604020202020204" pitchFamily="34" charset="0"/>
              </a:rPr>
              <a:t> в металах та кераміках»</a:t>
            </a:r>
          </a:p>
        </p:txBody>
      </p:sp>
    </p:spTree>
    <p:extLst>
      <p:ext uri="{BB962C8B-B14F-4D97-AF65-F5344CB8AC3E}">
        <p14:creationId xmlns:p14="http://schemas.microsoft.com/office/powerpoint/2010/main" val="2188413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</p:sldLayoutIdLst>
  <p:txStyles>
    <p:titleStyle>
      <a:lvl1pPr algn="ctr" defTabSz="914400" rtl="0" eaLnBrk="1" latinLnBrk="0" hangingPunct="1">
        <a:lnSpc>
          <a:spcPct val="85000"/>
        </a:lnSpc>
        <a:spcBef>
          <a:spcPct val="0"/>
        </a:spcBef>
        <a:buNone/>
        <a:defRPr sz="4000" b="1" kern="1200" spc="-50" baseline="0">
          <a:solidFill>
            <a:srgbClr val="86001A"/>
          </a:solidFill>
          <a:latin typeface="Sitka Text" panose="02000505000000020004" pitchFamily="2" charset="0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8"/>
          <p:cNvSpPr/>
          <p:nvPr userDrawn="1"/>
        </p:nvSpPr>
        <p:spPr>
          <a:xfrm rot="10800000">
            <a:off x="-4" y="-10026"/>
            <a:ext cx="12192001" cy="253851"/>
          </a:xfrm>
          <a:prstGeom prst="rect">
            <a:avLst/>
          </a:prstGeom>
          <a:gradFill flip="none" rotWithShape="1">
            <a:gsLst>
              <a:gs pos="100000">
                <a:schemeClr val="bg1"/>
              </a:gs>
              <a:gs pos="0">
                <a:srgbClr val="002060"/>
              </a:gs>
            </a:gsLst>
            <a:lin ang="10800000" scaled="0"/>
            <a:tileRect/>
          </a:gradFill>
          <a:ln>
            <a:noFill/>
          </a:ln>
          <a:effectLst>
            <a:outerShdw blurRad="101600" dist="101600" dir="5400000" algn="t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43826"/>
            <a:ext cx="11094719" cy="78517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uk-UA" dirty="0"/>
              <a:t>Зразок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uk-UA" dirty="0"/>
              <a:t>Редагувати стиль зразка тексту</a:t>
            </a:r>
          </a:p>
          <a:p>
            <a:pPr lvl="1"/>
            <a:r>
              <a:rPr lang="uk-UA" dirty="0"/>
              <a:t>Другий рівень</a:t>
            </a:r>
          </a:p>
          <a:p>
            <a:pPr lvl="2"/>
            <a:r>
              <a:rPr lang="uk-UA" dirty="0"/>
              <a:t>Третій рівень</a:t>
            </a:r>
          </a:p>
          <a:p>
            <a:pPr lvl="3"/>
            <a:r>
              <a:rPr lang="uk-UA" dirty="0"/>
              <a:t>Четвертий рівень</a:t>
            </a:r>
          </a:p>
          <a:p>
            <a:pPr lvl="4"/>
            <a:r>
              <a:rPr lang="uk-UA" dirty="0"/>
              <a:t>П’ятий рівень</a:t>
            </a:r>
            <a:endParaRPr lang="en-US" dirty="0"/>
          </a:p>
        </p:txBody>
      </p:sp>
      <p:sp>
        <p:nvSpPr>
          <p:cNvPr id="14" name="Rectangle 8"/>
          <p:cNvSpPr/>
          <p:nvPr userDrawn="1"/>
        </p:nvSpPr>
        <p:spPr>
          <a:xfrm rot="10800000">
            <a:off x="-6" y="6685828"/>
            <a:ext cx="12192001" cy="172171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002060"/>
              </a:gs>
            </a:gsLst>
            <a:lin ang="10800000" scaled="0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6" name="Пряма сполучна лінія 5"/>
          <p:cNvCxnSpPr/>
          <p:nvPr userDrawn="1"/>
        </p:nvCxnSpPr>
        <p:spPr>
          <a:xfrm>
            <a:off x="914400" y="1181399"/>
            <a:ext cx="10607040" cy="0"/>
          </a:xfrm>
          <a:prstGeom prst="line">
            <a:avLst/>
          </a:prstGeom>
          <a:ln w="38100" cmpd="dbl">
            <a:solidFill>
              <a:srgbClr val="00206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70815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</p:sldLayoutIdLst>
  <p:txStyles>
    <p:titleStyle>
      <a:lvl1pPr algn="ctr" defTabSz="914400" rtl="0" eaLnBrk="1" latinLnBrk="0" hangingPunct="1">
        <a:lnSpc>
          <a:spcPct val="85000"/>
        </a:lnSpc>
        <a:spcBef>
          <a:spcPct val="0"/>
        </a:spcBef>
        <a:buNone/>
        <a:defRPr sz="4800" b="1" kern="1200" spc="-50" baseline="0">
          <a:solidFill>
            <a:srgbClr val="86001A"/>
          </a:solidFill>
          <a:latin typeface="Sitka Text" panose="02000505000000020004" pitchFamily="2" charset="0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43826"/>
            <a:ext cx="11094719" cy="78517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uk-UA" dirty="0"/>
              <a:t>Зразок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uk-UA" dirty="0"/>
              <a:t>Редагувати стиль зразка тексту</a:t>
            </a:r>
          </a:p>
          <a:p>
            <a:pPr lvl="1"/>
            <a:r>
              <a:rPr lang="uk-UA" dirty="0"/>
              <a:t>Другий рівень</a:t>
            </a:r>
          </a:p>
          <a:p>
            <a:pPr lvl="2"/>
            <a:r>
              <a:rPr lang="uk-UA" dirty="0"/>
              <a:t>Третій рівень</a:t>
            </a:r>
          </a:p>
          <a:p>
            <a:pPr lvl="3"/>
            <a:r>
              <a:rPr lang="uk-UA" dirty="0"/>
              <a:t>Четвертий рівень</a:t>
            </a:r>
          </a:p>
          <a:p>
            <a:pPr lvl="4"/>
            <a:r>
              <a:rPr lang="uk-UA" dirty="0"/>
              <a:t>П’ятий рівень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61401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</p:sldLayoutIdLst>
  <p:txStyles>
    <p:titleStyle>
      <a:lvl1pPr algn="ctr" defTabSz="914400" rtl="0" eaLnBrk="1" latinLnBrk="0" hangingPunct="1">
        <a:lnSpc>
          <a:spcPct val="85000"/>
        </a:lnSpc>
        <a:spcBef>
          <a:spcPct val="0"/>
        </a:spcBef>
        <a:buNone/>
        <a:defRPr sz="4800" b="1" kern="1200" spc="-50" baseline="0">
          <a:solidFill>
            <a:srgbClr val="86001A"/>
          </a:solidFill>
          <a:latin typeface="Sitka Text" panose="02000505000000020004" pitchFamily="2" charset="0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8"/>
          <p:cNvSpPr/>
          <p:nvPr userDrawn="1"/>
        </p:nvSpPr>
        <p:spPr>
          <a:xfrm rot="10800000">
            <a:off x="-3" y="-10025"/>
            <a:ext cx="12192001" cy="253851"/>
          </a:xfrm>
          <a:prstGeom prst="rect">
            <a:avLst/>
          </a:prstGeom>
          <a:gradFill flip="none" rotWithShape="1">
            <a:gsLst>
              <a:gs pos="97000">
                <a:schemeClr val="bg1"/>
              </a:gs>
              <a:gs pos="32000">
                <a:srgbClr val="28B3BD"/>
              </a:gs>
            </a:gsLst>
            <a:lin ang="10800000" scaled="0"/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-1" y="6666156"/>
            <a:ext cx="12192001" cy="200582"/>
          </a:xfrm>
          <a:prstGeom prst="rect">
            <a:avLst/>
          </a:prstGeom>
          <a:gradFill flip="none" rotWithShape="1">
            <a:gsLst>
              <a:gs pos="97000">
                <a:schemeClr val="bg1"/>
              </a:gs>
              <a:gs pos="32000">
                <a:srgbClr val="28B3BD"/>
              </a:gs>
            </a:gsLst>
            <a:lin ang="10800000" scaled="0"/>
            <a:tileRect/>
          </a:gra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43826"/>
            <a:ext cx="11094719" cy="78517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uk-UA" dirty="0"/>
              <a:t>Зразок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uk-UA" dirty="0"/>
              <a:t>Редагувати стиль зразка тексту</a:t>
            </a:r>
          </a:p>
          <a:p>
            <a:pPr lvl="1"/>
            <a:r>
              <a:rPr lang="uk-UA" dirty="0"/>
              <a:t>Другий рівень</a:t>
            </a:r>
          </a:p>
          <a:p>
            <a:pPr lvl="2"/>
            <a:r>
              <a:rPr lang="uk-UA" dirty="0"/>
              <a:t>Третій рівень</a:t>
            </a:r>
          </a:p>
          <a:p>
            <a:pPr lvl="3"/>
            <a:r>
              <a:rPr lang="uk-UA" dirty="0"/>
              <a:t>Четвертий рівень</a:t>
            </a:r>
          </a:p>
          <a:p>
            <a:pPr lvl="4"/>
            <a:r>
              <a:rPr lang="uk-UA" dirty="0"/>
              <a:t>П’ятий рівень</a:t>
            </a:r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1400007" y="1040889"/>
            <a:ext cx="10410191" cy="19672"/>
          </a:xfrm>
          <a:prstGeom prst="line">
            <a:avLst/>
          </a:prstGeom>
          <a:ln w="34925">
            <a:solidFill>
              <a:srgbClr val="28B3BD">
                <a:alpha val="60000"/>
              </a:srgbClr>
            </a:solidFill>
          </a:ln>
          <a:effectLst>
            <a:outerShdw blurRad="50800" dist="63500" dir="5400000" sx="103000" sy="103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Рисунок 1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80" y="757448"/>
            <a:ext cx="1008000" cy="10063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5" name="Прямокутник із двома вирізаними протилежними кутами 24"/>
          <p:cNvSpPr/>
          <p:nvPr userDrawn="1"/>
        </p:nvSpPr>
        <p:spPr>
          <a:xfrm rot="5400000">
            <a:off x="10186517" y="4824522"/>
            <a:ext cx="327697" cy="3683267"/>
          </a:xfrm>
          <a:prstGeom prst="snip2DiagRect">
            <a:avLst>
              <a:gd name="adj1" fmla="val 0"/>
              <a:gd name="adj2" fmla="val 50000"/>
            </a:avLst>
          </a:prstGeom>
          <a:solidFill>
            <a:srgbClr val="28B3BD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www.metphys.knu.ua</a:t>
            </a:r>
            <a:endParaRPr lang="uk-UA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Місце для номера слайда 28"/>
          <p:cNvSpPr>
            <a:spLocks noGrp="1"/>
          </p:cNvSpPr>
          <p:nvPr>
            <p:ph type="sldNum" sz="quarter" idx="4"/>
          </p:nvPr>
        </p:nvSpPr>
        <p:spPr>
          <a:xfrm>
            <a:off x="9625" y="6420051"/>
            <a:ext cx="702644" cy="447381"/>
          </a:xfrm>
          <a:prstGeom prst="rect">
            <a:avLst/>
          </a:prstGeom>
          <a:solidFill>
            <a:srgbClr val="28B3BD">
              <a:alpha val="10000"/>
            </a:srgbClr>
          </a:solidFill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737CD6-723E-45EF-A03F-FB0CBF633648}" type="slidenum">
              <a:rPr lang="uk-UA" smtClean="0"/>
              <a:pPr/>
              <a:t>‹№›</a:t>
            </a:fld>
            <a:endParaRPr lang="uk-UA" dirty="0"/>
          </a:p>
        </p:txBody>
      </p:sp>
      <p:sp>
        <p:nvSpPr>
          <p:cNvPr id="4" name="Прямокутник 3"/>
          <p:cNvSpPr/>
          <p:nvPr userDrawn="1"/>
        </p:nvSpPr>
        <p:spPr>
          <a:xfrm>
            <a:off x="8426244" y="6673931"/>
            <a:ext cx="206479" cy="165905"/>
          </a:xfrm>
          <a:prstGeom prst="rect">
            <a:avLst/>
          </a:prstGeom>
          <a:solidFill>
            <a:srgbClr val="28B3BD"/>
          </a:solidFill>
          <a:ln>
            <a:solidFill>
              <a:srgbClr val="28B3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553696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</p:sldLayoutIdLst>
  <p:txStyles>
    <p:titleStyle>
      <a:lvl1pPr algn="ctr" defTabSz="914400" rtl="0" eaLnBrk="1" latinLnBrk="0" hangingPunct="1">
        <a:lnSpc>
          <a:spcPct val="85000"/>
        </a:lnSpc>
        <a:spcBef>
          <a:spcPct val="0"/>
        </a:spcBef>
        <a:buNone/>
        <a:defRPr sz="4800" b="1" kern="1200" spc="-50" baseline="0">
          <a:solidFill>
            <a:srgbClr val="86001A"/>
          </a:solidFill>
          <a:latin typeface="Sitka Text" panose="02000505000000020004" pitchFamily="2" charset="0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8"/>
          <p:cNvSpPr/>
          <p:nvPr userDrawn="1"/>
        </p:nvSpPr>
        <p:spPr>
          <a:xfrm rot="10800000">
            <a:off x="-2" y="0"/>
            <a:ext cx="12192001" cy="6867432"/>
          </a:xfrm>
          <a:prstGeom prst="rect">
            <a:avLst/>
          </a:prstGeom>
          <a:solidFill>
            <a:srgbClr val="28B3BD">
              <a:alpha val="20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9" name="Місце для номера слайда 28"/>
          <p:cNvSpPr>
            <a:spLocks noGrp="1"/>
          </p:cNvSpPr>
          <p:nvPr>
            <p:ph type="sldNum" sz="quarter" idx="4"/>
          </p:nvPr>
        </p:nvSpPr>
        <p:spPr>
          <a:xfrm>
            <a:off x="9625" y="6420051"/>
            <a:ext cx="702644" cy="447381"/>
          </a:xfrm>
          <a:prstGeom prst="rect">
            <a:avLst/>
          </a:prstGeom>
          <a:solidFill>
            <a:srgbClr val="28B3BD">
              <a:alpha val="10000"/>
            </a:srgbClr>
          </a:solidFill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A737CD6-723E-45EF-A03F-FB0CBF633648}" type="slidenum">
              <a:rPr kumimoji="0" lang="uk-UA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Sitka Display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‹№›</a:t>
            </a:fld>
            <a:endParaRPr kumimoji="0" lang="uk-UA" sz="16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Sitka Display"/>
              <a:ea typeface="+mn-ea"/>
              <a:cs typeface="+mn-cs"/>
            </a:endParaRPr>
          </a:p>
        </p:txBody>
      </p:sp>
      <p:pic>
        <p:nvPicPr>
          <p:cNvPr id="7" name="Рисунок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4" r="40625" b="1649"/>
          <a:stretch/>
        </p:blipFill>
        <p:spPr>
          <a:xfrm>
            <a:off x="9043662" y="0"/>
            <a:ext cx="31483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234265"/>
      </p:ext>
    </p:extLst>
  </p:cSld>
  <p:clrMap bg1="lt1" tx1="dk1" bg2="lt2" tx2="dk2" accent1="accent1" accent2="accent2" accent3="accent3" accent4="accent4" accent5="accent5" accent6="accent6" hlink="hlink" folHlink="folHlink"/>
  <p:txStyles>
    <p:titleStyle>
      <a:lvl1pPr algn="ctr" defTabSz="914400" rtl="0" eaLnBrk="1" latinLnBrk="0" hangingPunct="1">
        <a:lnSpc>
          <a:spcPct val="85000"/>
        </a:lnSpc>
        <a:spcBef>
          <a:spcPct val="0"/>
        </a:spcBef>
        <a:buNone/>
        <a:defRPr sz="4800" b="1" kern="1200" spc="-50" baseline="0">
          <a:solidFill>
            <a:srgbClr val="86001A"/>
          </a:solidFill>
          <a:latin typeface="Sitka Text" panose="02000505000000020004" pitchFamily="2" charset="0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13.png"/><Relationship Id="rId7" Type="http://schemas.openxmlformats.org/officeDocument/2006/relationships/image" Target="../media/image6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4.jpg"/><Relationship Id="rId5" Type="http://schemas.openxmlformats.org/officeDocument/2006/relationships/image" Target="../media/image63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13.png"/><Relationship Id="rId7" Type="http://schemas.openxmlformats.org/officeDocument/2006/relationships/image" Target="../media/image6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7.png"/><Relationship Id="rId5" Type="http://schemas.openxmlformats.org/officeDocument/2006/relationships/hyperlink" Target="http://www.gen.phys.univ.kiev.ua/" TargetMode="External"/><Relationship Id="rId10" Type="http://schemas.openxmlformats.org/officeDocument/2006/relationships/hyperlink" Target="mailto:mykolaborovyi@knu.ua" TargetMode="External"/><Relationship Id="rId4" Type="http://schemas.openxmlformats.org/officeDocument/2006/relationships/hyperlink" Target="http://www.metphys.knu.ua/" TargetMode="External"/><Relationship Id="rId9" Type="http://schemas.openxmlformats.org/officeDocument/2006/relationships/hyperlink" Target="mailto:metphys@univ.net.ua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7.jpeg"/><Relationship Id="rId7" Type="http://schemas.openxmlformats.org/officeDocument/2006/relationships/image" Target="../media/image11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g"/><Relationship Id="rId3" Type="http://schemas.openxmlformats.org/officeDocument/2006/relationships/image" Target="../media/image14.jpg"/><Relationship Id="rId7" Type="http://schemas.openxmlformats.org/officeDocument/2006/relationships/image" Target="../media/image18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jpg"/><Relationship Id="rId5" Type="http://schemas.openxmlformats.org/officeDocument/2006/relationships/image" Target="../media/image16.jpg"/><Relationship Id="rId10" Type="http://schemas.openxmlformats.org/officeDocument/2006/relationships/image" Target="../media/image21.png"/><Relationship Id="rId4" Type="http://schemas.openxmlformats.org/officeDocument/2006/relationships/image" Target="../media/image15.jpg"/><Relationship Id="rId9" Type="http://schemas.openxmlformats.org/officeDocument/2006/relationships/image" Target="../media/image20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eg"/><Relationship Id="rId13" Type="http://schemas.openxmlformats.org/officeDocument/2006/relationships/image" Target="../media/image31.png"/><Relationship Id="rId18" Type="http://schemas.openxmlformats.org/officeDocument/2006/relationships/image" Target="../media/image36.jpeg"/><Relationship Id="rId3" Type="http://schemas.openxmlformats.org/officeDocument/2006/relationships/image" Target="../media/image6.png"/><Relationship Id="rId21" Type="http://schemas.openxmlformats.org/officeDocument/2006/relationships/image" Target="../media/image39.gif"/><Relationship Id="rId7" Type="http://schemas.openxmlformats.org/officeDocument/2006/relationships/image" Target="../media/image25.png"/><Relationship Id="rId12" Type="http://schemas.openxmlformats.org/officeDocument/2006/relationships/image" Target="../media/image30.jpeg"/><Relationship Id="rId17" Type="http://schemas.openxmlformats.org/officeDocument/2006/relationships/image" Target="../media/image35.jpe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34.jpeg"/><Relationship Id="rId20" Type="http://schemas.openxmlformats.org/officeDocument/2006/relationships/image" Target="../media/image38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11" Type="http://schemas.openxmlformats.org/officeDocument/2006/relationships/image" Target="../media/image29.jpeg"/><Relationship Id="rId5" Type="http://schemas.openxmlformats.org/officeDocument/2006/relationships/image" Target="../media/image23.jpeg"/><Relationship Id="rId15" Type="http://schemas.openxmlformats.org/officeDocument/2006/relationships/image" Target="../media/image33.png"/><Relationship Id="rId23" Type="http://schemas.openxmlformats.org/officeDocument/2006/relationships/image" Target="../media/image41.png"/><Relationship Id="rId10" Type="http://schemas.openxmlformats.org/officeDocument/2006/relationships/image" Target="../media/image28.jpeg"/><Relationship Id="rId19" Type="http://schemas.openxmlformats.org/officeDocument/2006/relationships/image" Target="../media/image37.gif"/><Relationship Id="rId4" Type="http://schemas.openxmlformats.org/officeDocument/2006/relationships/image" Target="../media/image22.png"/><Relationship Id="rId9" Type="http://schemas.openxmlformats.org/officeDocument/2006/relationships/image" Target="../media/image27.png"/><Relationship Id="rId14" Type="http://schemas.openxmlformats.org/officeDocument/2006/relationships/image" Target="../media/image32.jpeg"/><Relationship Id="rId22" Type="http://schemas.openxmlformats.org/officeDocument/2006/relationships/image" Target="../media/image4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6.jpeg"/><Relationship Id="rId5" Type="http://schemas.openxmlformats.org/officeDocument/2006/relationships/image" Target="../media/image45.png"/><Relationship Id="rId4" Type="http://schemas.openxmlformats.org/officeDocument/2006/relationships/image" Target="../media/image4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9.png"/><Relationship Id="rId5" Type="http://schemas.openxmlformats.org/officeDocument/2006/relationships/image" Target="../media/image6.png"/><Relationship Id="rId4" Type="http://schemas.openxmlformats.org/officeDocument/2006/relationships/image" Target="../media/image4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8.png"/><Relationship Id="rId3" Type="http://schemas.openxmlformats.org/officeDocument/2006/relationships/image" Target="../media/image13.png"/><Relationship Id="rId7" Type="http://schemas.openxmlformats.org/officeDocument/2006/relationships/image" Target="../media/image52.png"/><Relationship Id="rId12" Type="http://schemas.openxmlformats.org/officeDocument/2006/relationships/image" Target="../media/image57.png"/><Relationship Id="rId17" Type="http://schemas.openxmlformats.org/officeDocument/2006/relationships/image" Target="../media/image62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6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5" Type="http://schemas.openxmlformats.org/officeDocument/2006/relationships/image" Target="../media/image50.png"/><Relationship Id="rId15" Type="http://schemas.openxmlformats.org/officeDocument/2006/relationships/image" Target="../media/image60.png"/><Relationship Id="rId10" Type="http://schemas.openxmlformats.org/officeDocument/2006/relationships/image" Target="../media/image55.png"/><Relationship Id="rId4" Type="http://schemas.openxmlformats.org/officeDocument/2006/relationships/image" Target="../media/image6.png"/><Relationship Id="rId9" Type="http://schemas.openxmlformats.org/officeDocument/2006/relationships/image" Target="../media/image54.png"/><Relationship Id="rId14" Type="http://schemas.openxmlformats.org/officeDocument/2006/relationships/image" Target="../media/image5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Полілінія 38"/>
          <p:cNvSpPr/>
          <p:nvPr/>
        </p:nvSpPr>
        <p:spPr>
          <a:xfrm>
            <a:off x="-27296" y="-27296"/>
            <a:ext cx="8161362" cy="6905768"/>
          </a:xfrm>
          <a:custGeom>
            <a:avLst/>
            <a:gdLst>
              <a:gd name="connsiteX0" fmla="*/ 0 w 8161362"/>
              <a:gd name="connsiteY0" fmla="*/ 0 h 6905768"/>
              <a:gd name="connsiteX1" fmla="*/ 8161362 w 8161362"/>
              <a:gd name="connsiteY1" fmla="*/ 0 h 6905768"/>
              <a:gd name="connsiteX2" fmla="*/ 4094329 w 8161362"/>
              <a:gd name="connsiteY2" fmla="*/ 6905768 h 6905768"/>
              <a:gd name="connsiteX3" fmla="*/ 13648 w 8161362"/>
              <a:gd name="connsiteY3" fmla="*/ 6905768 h 6905768"/>
              <a:gd name="connsiteX4" fmla="*/ 0 w 8161362"/>
              <a:gd name="connsiteY4" fmla="*/ 0 h 6905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61362" h="6905768">
                <a:moveTo>
                  <a:pt x="0" y="0"/>
                </a:moveTo>
                <a:lnTo>
                  <a:pt x="8161362" y="0"/>
                </a:lnTo>
                <a:lnTo>
                  <a:pt x="4094329" y="6905768"/>
                </a:lnTo>
                <a:lnTo>
                  <a:pt x="13648" y="6905768"/>
                </a:lnTo>
                <a:cubicBezTo>
                  <a:pt x="9099" y="4608395"/>
                  <a:pt x="4549" y="2311021"/>
                  <a:pt x="0" y="0"/>
                </a:cubicBezTo>
                <a:close/>
              </a:path>
            </a:pathLst>
          </a:custGeom>
          <a:solidFill>
            <a:srgbClr val="28B3BD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40" name="Полілінія 39"/>
          <p:cNvSpPr/>
          <p:nvPr/>
        </p:nvSpPr>
        <p:spPr>
          <a:xfrm>
            <a:off x="4080681" y="-13648"/>
            <a:ext cx="8120418" cy="6892120"/>
          </a:xfrm>
          <a:custGeom>
            <a:avLst/>
            <a:gdLst>
              <a:gd name="connsiteX0" fmla="*/ 0 w 8120418"/>
              <a:gd name="connsiteY0" fmla="*/ 6892120 h 6892120"/>
              <a:gd name="connsiteX1" fmla="*/ 4012441 w 8120418"/>
              <a:gd name="connsiteY1" fmla="*/ 0 h 6892120"/>
              <a:gd name="connsiteX2" fmla="*/ 8120418 w 8120418"/>
              <a:gd name="connsiteY2" fmla="*/ 0 h 6892120"/>
              <a:gd name="connsiteX3" fmla="*/ 8106770 w 8120418"/>
              <a:gd name="connsiteY3" fmla="*/ 6878472 h 6892120"/>
              <a:gd name="connsiteX4" fmla="*/ 0 w 8120418"/>
              <a:gd name="connsiteY4" fmla="*/ 6892120 h 6892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20418" h="6892120">
                <a:moveTo>
                  <a:pt x="0" y="6892120"/>
                </a:moveTo>
                <a:lnTo>
                  <a:pt x="4012441" y="0"/>
                </a:lnTo>
                <a:lnTo>
                  <a:pt x="8120418" y="0"/>
                </a:lnTo>
                <a:cubicBezTo>
                  <a:pt x="8115869" y="2292824"/>
                  <a:pt x="8111319" y="4585648"/>
                  <a:pt x="8106770" y="6878472"/>
                </a:cubicBezTo>
                <a:lnTo>
                  <a:pt x="0" y="6892120"/>
                </a:lnTo>
                <a:close/>
              </a:path>
            </a:pathLst>
          </a:custGeom>
          <a:solidFill>
            <a:srgbClr val="C0000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41" name="TextBox 40"/>
          <p:cNvSpPr txBox="1"/>
          <p:nvPr/>
        </p:nvSpPr>
        <p:spPr>
          <a:xfrm>
            <a:off x="332847" y="3563993"/>
            <a:ext cx="2722625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uk-UA" sz="4400" b="1" i="0" u="none" strike="noStrike" kern="1200" cap="none" spc="0" normalizeH="0" baseline="0" noProof="0" dirty="0">
                <a:ln>
                  <a:noFill/>
                </a:ln>
                <a:solidFill>
                  <a:srgbClr val="28B3BD"/>
                </a:solidFill>
                <a:effectLst/>
                <a:uLnTx/>
                <a:uFillTx/>
                <a:latin typeface="Sitka Text" panose="02000505000000020004" pitchFamily="2" charset="0"/>
                <a:cs typeface="Arial" panose="020B0604020202020204" pitchFamily="34" charset="0"/>
              </a:rPr>
              <a:t>К</a:t>
            </a:r>
            <a:r>
              <a:rPr kumimoji="0" lang="uk-UA" sz="4400" i="0" u="none" strike="noStrike" kern="1200" cap="none" spc="0" normalizeH="0" baseline="0" noProof="0" dirty="0">
                <a:ln>
                  <a:noFill/>
                </a:ln>
                <a:solidFill>
                  <a:srgbClr val="28B3BD"/>
                </a:solidFill>
                <a:effectLst/>
                <a:uLnTx/>
                <a:uFillTx/>
                <a:latin typeface="Sitka Text" panose="02000505000000020004" pitchFamily="2" charset="0"/>
                <a:cs typeface="Arial" panose="020B0604020202020204" pitchFamily="34" charset="0"/>
              </a:rPr>
              <a:t>афедра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uk-UA" sz="4400" b="1" i="0" u="none" strike="noStrike" kern="1200" cap="none" spc="0" normalizeH="0" baseline="0" noProof="0" dirty="0">
                <a:ln>
                  <a:noFill/>
                </a:ln>
                <a:solidFill>
                  <a:srgbClr val="28B3BD"/>
                </a:solidFill>
                <a:effectLst/>
                <a:uLnTx/>
                <a:uFillTx/>
                <a:latin typeface="Sitka Text" panose="02000505000000020004" pitchFamily="2" charset="0"/>
                <a:cs typeface="Arial" panose="020B0604020202020204" pitchFamily="34" charset="0"/>
              </a:rPr>
              <a:t>Ф</a:t>
            </a:r>
            <a:r>
              <a:rPr kumimoji="0" lang="uk-UA" sz="4400" i="0" u="none" strike="noStrike" kern="1200" cap="none" spc="0" normalizeH="0" baseline="0" noProof="0" dirty="0">
                <a:ln>
                  <a:noFill/>
                </a:ln>
                <a:solidFill>
                  <a:srgbClr val="28B3BD"/>
                </a:solidFill>
                <a:effectLst/>
                <a:uLnTx/>
                <a:uFillTx/>
                <a:latin typeface="Sitka Text" panose="02000505000000020004" pitchFamily="2" charset="0"/>
                <a:cs typeface="Arial" panose="020B0604020202020204" pitchFamily="34" charset="0"/>
              </a:rPr>
              <a:t>ізики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uk-UA" sz="4400" b="1" i="0" u="none" strike="noStrike" kern="1200" cap="none" spc="0" normalizeH="0" baseline="0" noProof="0" dirty="0">
                <a:ln>
                  <a:noFill/>
                </a:ln>
                <a:solidFill>
                  <a:srgbClr val="28B3BD"/>
                </a:solidFill>
                <a:effectLst/>
                <a:uLnTx/>
                <a:uFillTx/>
                <a:latin typeface="Sitka Text" panose="02000505000000020004" pitchFamily="2" charset="0"/>
                <a:cs typeface="Arial" panose="020B0604020202020204" pitchFamily="34" charset="0"/>
              </a:rPr>
              <a:t>М</a:t>
            </a:r>
            <a:r>
              <a:rPr kumimoji="0" lang="uk-UA" sz="4400" i="0" u="none" strike="noStrike" kern="1200" cap="none" spc="0" normalizeH="0" baseline="0" noProof="0" dirty="0">
                <a:ln>
                  <a:noFill/>
                </a:ln>
                <a:solidFill>
                  <a:srgbClr val="28B3BD"/>
                </a:solidFill>
                <a:effectLst/>
                <a:uLnTx/>
                <a:uFillTx/>
                <a:latin typeface="Sitka Text" panose="02000505000000020004" pitchFamily="2" charset="0"/>
                <a:cs typeface="Arial" panose="020B0604020202020204" pitchFamily="34" charset="0"/>
              </a:rPr>
              <a:t>еталів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9131976" y="3572530"/>
            <a:ext cx="30801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uk-UA" sz="4400" b="1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Sitka Text" panose="02000505000000020004" pitchFamily="2" charset="0"/>
                <a:cs typeface="Arial" panose="020B0604020202020204" pitchFamily="34" charset="0"/>
              </a:rPr>
              <a:t>К</a:t>
            </a:r>
            <a:r>
              <a:rPr kumimoji="0" lang="uk-UA" sz="440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Sitka Text" panose="02000505000000020004" pitchFamily="2" charset="0"/>
                <a:cs typeface="Arial" panose="020B0604020202020204" pitchFamily="34" charset="0"/>
              </a:rPr>
              <a:t>афедра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uk-UA" sz="4400" b="1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Sitka Text" panose="02000505000000020004" pitchFamily="2" charset="0"/>
                <a:cs typeface="Arial" panose="020B0604020202020204" pitchFamily="34" charset="0"/>
              </a:rPr>
              <a:t>З</a:t>
            </a:r>
            <a:r>
              <a:rPr kumimoji="0" lang="uk-UA" sz="440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Sitka Text" panose="02000505000000020004" pitchFamily="2" charset="0"/>
                <a:cs typeface="Arial" panose="020B0604020202020204" pitchFamily="34" charset="0"/>
              </a:rPr>
              <a:t>агальної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uk-UA" sz="4400" b="1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Sitka Text" panose="02000505000000020004" pitchFamily="2" charset="0"/>
                <a:cs typeface="Arial" panose="020B0604020202020204" pitchFamily="34" charset="0"/>
              </a:rPr>
              <a:t>Ф</a:t>
            </a:r>
            <a:r>
              <a:rPr kumimoji="0" lang="uk-UA" sz="440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Sitka Text" panose="02000505000000020004" pitchFamily="2" charset="0"/>
                <a:cs typeface="Arial" panose="020B0604020202020204" pitchFamily="34" charset="0"/>
              </a:rPr>
              <a:t>ізики</a:t>
            </a:r>
          </a:p>
        </p:txBody>
      </p:sp>
      <p:sp>
        <p:nvSpPr>
          <p:cNvPr id="51" name="Овал 50"/>
          <p:cNvSpPr/>
          <p:nvPr/>
        </p:nvSpPr>
        <p:spPr>
          <a:xfrm>
            <a:off x="1010683" y="2141372"/>
            <a:ext cx="1440000" cy="1440000"/>
          </a:xfrm>
          <a:prstGeom prst="ellipse">
            <a:avLst/>
          </a:prstGeom>
          <a:solidFill>
            <a:schemeClr val="bg1"/>
          </a:solidFill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sz="2000" b="1" dirty="0">
              <a:solidFill>
                <a:srgbClr val="002060"/>
              </a:solidFill>
              <a:latin typeface="Sitka Text" panose="02000505000000020004" pitchFamily="2" charset="0"/>
            </a:endParaRPr>
          </a:p>
        </p:txBody>
      </p:sp>
      <p:sp>
        <p:nvSpPr>
          <p:cNvPr id="49" name="Овал 48"/>
          <p:cNvSpPr/>
          <p:nvPr/>
        </p:nvSpPr>
        <p:spPr>
          <a:xfrm>
            <a:off x="9735890" y="2161119"/>
            <a:ext cx="1440000" cy="1440000"/>
          </a:xfrm>
          <a:prstGeom prst="ellipse">
            <a:avLst/>
          </a:prstGeom>
          <a:solidFill>
            <a:schemeClr val="bg1"/>
          </a:solidFill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sz="2000" b="1" dirty="0">
              <a:solidFill>
                <a:srgbClr val="002060"/>
              </a:solidFill>
              <a:latin typeface="Sitka Text" panose="02000505000000020004" pitchFamily="2" charset="0"/>
            </a:endParaRPr>
          </a:p>
        </p:txBody>
      </p:sp>
      <p:sp>
        <p:nvSpPr>
          <p:cNvPr id="46" name="Прямокутник 45"/>
          <p:cNvSpPr/>
          <p:nvPr/>
        </p:nvSpPr>
        <p:spPr>
          <a:xfrm>
            <a:off x="4736664" y="3057060"/>
            <a:ext cx="2768707" cy="86177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uk-UA" sz="5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206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Sitka Text" panose="02000505000000020004" pitchFamily="2" charset="0"/>
              </a:rPr>
              <a:t>ФІЗИКА</a:t>
            </a:r>
          </a:p>
        </p:txBody>
      </p:sp>
      <p:sp>
        <p:nvSpPr>
          <p:cNvPr id="47" name="Прямокутник 46"/>
          <p:cNvSpPr/>
          <p:nvPr/>
        </p:nvSpPr>
        <p:spPr>
          <a:xfrm>
            <a:off x="3695300" y="4054613"/>
            <a:ext cx="4923143" cy="86177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uk-UA" sz="5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206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Sitka Text" panose="02000505000000020004" pitchFamily="2" charset="0"/>
              </a:rPr>
              <a:t>НАНОСИСТЕМ</a:t>
            </a:r>
          </a:p>
        </p:txBody>
      </p:sp>
      <p:cxnSp>
        <p:nvCxnSpPr>
          <p:cNvPr id="24" name="Пряма сполучна лінія 23"/>
          <p:cNvCxnSpPr/>
          <p:nvPr/>
        </p:nvCxnSpPr>
        <p:spPr>
          <a:xfrm>
            <a:off x="1717321" y="2855212"/>
            <a:ext cx="2058151" cy="745907"/>
          </a:xfrm>
          <a:prstGeom prst="line">
            <a:avLst/>
          </a:prstGeom>
          <a:ln w="1016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Рисунок 5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83" y="2166148"/>
            <a:ext cx="1389600" cy="1387358"/>
          </a:xfrm>
          <a:prstGeom prst="rect">
            <a:avLst/>
          </a:prstGeom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cxnSp>
        <p:nvCxnSpPr>
          <p:cNvPr id="20" name="Пряма сполучна лінія 19"/>
          <p:cNvCxnSpPr/>
          <p:nvPr/>
        </p:nvCxnSpPr>
        <p:spPr>
          <a:xfrm flipV="1">
            <a:off x="8427129" y="2843925"/>
            <a:ext cx="2107926" cy="813963"/>
          </a:xfrm>
          <a:prstGeom prst="line">
            <a:avLst/>
          </a:prstGeom>
          <a:ln w="1016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Рисунок 5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8148" y="2182930"/>
            <a:ext cx="1383424" cy="1389600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pic>
        <p:nvPicPr>
          <p:cNvPr id="48" name="Google Shape;60;p13" descr="D:\Maks\BrandBook_KNU\Presentation\Корпус_панорама.jpg"/>
          <p:cNvPicPr preferRelativeResize="0">
            <a:picLocks noChangeAspect="1"/>
          </p:cNvPicPr>
          <p:nvPr/>
        </p:nvPicPr>
        <p:blipFill rotWithShape="1">
          <a:blip r:embed="rId4"/>
          <a:srcRect t="3214" b="13089"/>
          <a:stretch/>
        </p:blipFill>
        <p:spPr>
          <a:xfrm>
            <a:off x="0" y="-13648"/>
            <a:ext cx="12242043" cy="1760562"/>
          </a:xfrm>
          <a:prstGeom prst="roundRect">
            <a:avLst>
              <a:gd name="adj" fmla="val 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glow>
              <a:schemeClr val="accent1">
                <a:alpha val="40000"/>
              </a:schemeClr>
            </a:glow>
            <a:reflection blurRad="12700" stA="38000" endPos="28000" dist="5000" dir="5400000" sy="-100000" algn="bl" rotWithShape="0"/>
          </a:effectLst>
        </p:spPr>
      </p:pic>
      <p:sp>
        <p:nvSpPr>
          <p:cNvPr id="45" name="Овал 44"/>
          <p:cNvSpPr/>
          <p:nvPr/>
        </p:nvSpPr>
        <p:spPr>
          <a:xfrm>
            <a:off x="3695300" y="1882693"/>
            <a:ext cx="4860000" cy="4860000"/>
          </a:xfrm>
          <a:prstGeom prst="ellipse">
            <a:avLst/>
          </a:prstGeom>
          <a:noFill/>
          <a:ln w="57150">
            <a:solidFill>
              <a:srgbClr val="002060"/>
            </a:solidFill>
          </a:ln>
          <a:effectLst>
            <a:glow rad="482600">
              <a:srgbClr val="0070C0">
                <a:alpha val="34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sz="2000" b="1" dirty="0">
              <a:solidFill>
                <a:srgbClr val="002060"/>
              </a:solidFill>
              <a:latin typeface="Sitka Text" panose="02000505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7984764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2FED19-DCBE-509C-0C9F-9573A5A071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1A5534A6-F735-9909-2730-9835DEEED02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202" y="343328"/>
            <a:ext cx="806400" cy="810000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4B3B22C6-174D-5DEC-3D5E-10F828E4067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68" y="341759"/>
            <a:ext cx="812885" cy="811569"/>
          </a:xfrm>
          <a:prstGeom prst="rect">
            <a:avLst/>
          </a:prstGeom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sp>
        <p:nvSpPr>
          <p:cNvPr id="106" name="Заголовок 1">
            <a:extLst>
              <a:ext uri="{FF2B5EF4-FFF2-40B4-BE49-F238E27FC236}">
                <a16:creationId xmlns:a16="http://schemas.microsoft.com/office/drawing/2014/main" id="{15B22283-D3A6-B277-6463-99176779AF8F}"/>
              </a:ext>
            </a:extLst>
          </p:cNvPr>
          <p:cNvSpPr txBox="1">
            <a:spLocks/>
          </p:cNvSpPr>
          <p:nvPr/>
        </p:nvSpPr>
        <p:spPr>
          <a:xfrm>
            <a:off x="243325" y="360518"/>
            <a:ext cx="12192000" cy="61493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b="1" kern="1200" spc="-50" baseline="0">
                <a:solidFill>
                  <a:srgbClr val="86001A"/>
                </a:solidFill>
                <a:latin typeface="Sitka Text" panose="02000505000000020004" pitchFamily="2" charset="0"/>
                <a:ea typeface="+mj-ea"/>
                <a:cs typeface="+mj-cs"/>
              </a:defRPr>
            </a:lvl1pPr>
          </a:lstStyle>
          <a:p>
            <a:r>
              <a:rPr lang="uk-UA" sz="2900" dirty="0"/>
              <a:t>            </a:t>
            </a:r>
            <a:r>
              <a:rPr lang="uk-UA" sz="2900" dirty="0">
                <a:solidFill>
                  <a:srgbClr val="002060"/>
                </a:solidFill>
              </a:rPr>
              <a:t>Закордонні відрядження та стажування (2023-2025) </a:t>
            </a:r>
          </a:p>
        </p:txBody>
      </p:sp>
      <p:pic>
        <p:nvPicPr>
          <p:cNvPr id="98" name="Google Shape;407;p51">
            <a:extLst>
              <a:ext uri="{FF2B5EF4-FFF2-40B4-BE49-F238E27FC236}">
                <a16:creationId xmlns:a16="http://schemas.microsoft.com/office/drawing/2014/main" id="{E3247238-6896-2354-48BC-D408E8AC88D9}"/>
              </a:ext>
            </a:extLst>
          </p:cNvPr>
          <p:cNvPicPr preferRelativeResize="0"/>
          <p:nvPr/>
        </p:nvPicPr>
        <p:blipFill rotWithShape="1">
          <a:blip r:embed="rId5"/>
          <a:srcRect l="6311" t="6798" r="6020" b="8314"/>
          <a:stretch/>
        </p:blipFill>
        <p:spPr>
          <a:xfrm>
            <a:off x="209900" y="1331919"/>
            <a:ext cx="3579895" cy="2543379"/>
          </a:xfrm>
          <a:prstGeom prst="rect">
            <a:avLst/>
          </a:prstGeom>
          <a:effectLst>
            <a:outerShdw blurRad="190500" dist="38100" sx="101000" sy="101000" algn="tr" rotWithShape="0">
              <a:prstClr val="black">
                <a:alpha val="40000"/>
              </a:prstClr>
            </a:outerShdw>
          </a:effectLst>
        </p:spPr>
      </p:pic>
      <p:pic>
        <p:nvPicPr>
          <p:cNvPr id="99" name="Рисунок 98">
            <a:extLst>
              <a:ext uri="{FF2B5EF4-FFF2-40B4-BE49-F238E27FC236}">
                <a16:creationId xmlns:a16="http://schemas.microsoft.com/office/drawing/2014/main" id="{156073C1-71F8-3495-EB67-8270C7804E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5" r="615"/>
          <a:stretch/>
        </p:blipFill>
        <p:spPr>
          <a:xfrm>
            <a:off x="9504451" y="1865295"/>
            <a:ext cx="2291753" cy="345751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" name="Прямокутник 8">
            <a:extLst>
              <a:ext uri="{FF2B5EF4-FFF2-40B4-BE49-F238E27FC236}">
                <a16:creationId xmlns:a16="http://schemas.microsoft.com/office/drawing/2014/main" id="{D7F14DF6-5F01-03CC-07F4-1BD3D571331D}"/>
              </a:ext>
            </a:extLst>
          </p:cNvPr>
          <p:cNvSpPr/>
          <p:nvPr/>
        </p:nvSpPr>
        <p:spPr>
          <a:xfrm>
            <a:off x="109768" y="3941263"/>
            <a:ext cx="374514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uk-UA" b="1" dirty="0">
                <a:solidFill>
                  <a:srgbClr val="0070C0"/>
                </a:solidFill>
              </a:rPr>
              <a:t>Студентка Поліна ШАМРОВСЬКА під час стажування в Університеті м. </a:t>
            </a:r>
            <a:r>
              <a:rPr lang="uk-UA" b="1" dirty="0" err="1">
                <a:solidFill>
                  <a:srgbClr val="0070C0"/>
                </a:solidFill>
              </a:rPr>
              <a:t>Хемніц</a:t>
            </a:r>
            <a:r>
              <a:rPr lang="uk-UA" b="1" dirty="0">
                <a:solidFill>
                  <a:srgbClr val="0070C0"/>
                </a:solidFill>
              </a:rPr>
              <a:t> (Німеччина)</a:t>
            </a:r>
          </a:p>
        </p:txBody>
      </p:sp>
      <p:sp>
        <p:nvSpPr>
          <p:cNvPr id="10" name="Прямокутник 9">
            <a:extLst>
              <a:ext uri="{FF2B5EF4-FFF2-40B4-BE49-F238E27FC236}">
                <a16:creationId xmlns:a16="http://schemas.microsoft.com/office/drawing/2014/main" id="{99681E33-0D24-5A8B-23D7-4869D5D4BD65}"/>
              </a:ext>
            </a:extLst>
          </p:cNvPr>
          <p:cNvSpPr/>
          <p:nvPr/>
        </p:nvSpPr>
        <p:spPr>
          <a:xfrm>
            <a:off x="3666497" y="5429382"/>
            <a:ext cx="328416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uk-UA" b="1" dirty="0">
                <a:solidFill>
                  <a:srgbClr val="0070C0"/>
                </a:solidFill>
              </a:rPr>
              <a:t>Проф. Олег Оліх під час  участі у засіданні керівного комітету </a:t>
            </a:r>
            <a:r>
              <a:rPr lang="en-US" b="1" dirty="0">
                <a:solidFill>
                  <a:srgbClr val="0070C0"/>
                </a:solidFill>
              </a:rPr>
              <a:t>COST-Action EU-MACE </a:t>
            </a:r>
            <a:r>
              <a:rPr lang="uk-UA" b="1" dirty="0">
                <a:solidFill>
                  <a:srgbClr val="0070C0"/>
                </a:solidFill>
              </a:rPr>
              <a:t>м. Рим (Італія)</a:t>
            </a:r>
          </a:p>
        </p:txBody>
      </p:sp>
      <p:sp>
        <p:nvSpPr>
          <p:cNvPr id="11" name="Прямокутник 10">
            <a:extLst>
              <a:ext uri="{FF2B5EF4-FFF2-40B4-BE49-F238E27FC236}">
                <a16:creationId xmlns:a16="http://schemas.microsoft.com/office/drawing/2014/main" id="{5B399408-415B-621F-30AD-5515D61B18FF}"/>
              </a:ext>
            </a:extLst>
          </p:cNvPr>
          <p:cNvSpPr/>
          <p:nvPr/>
        </p:nvSpPr>
        <p:spPr>
          <a:xfrm>
            <a:off x="6472415" y="3715756"/>
            <a:ext cx="287633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uk-UA" b="1" dirty="0">
                <a:solidFill>
                  <a:srgbClr val="0070C0"/>
                </a:solidFill>
              </a:rPr>
              <a:t>Аспірантка Леся ЧЕПЕЛА в лабораторії </a:t>
            </a:r>
            <a:r>
              <a:rPr lang="en-US" b="1" dirty="0">
                <a:solidFill>
                  <a:srgbClr val="0070C0"/>
                </a:solidFill>
              </a:rPr>
              <a:t>LEMTA </a:t>
            </a:r>
            <a:r>
              <a:rPr lang="uk-UA" b="1" dirty="0">
                <a:solidFill>
                  <a:srgbClr val="0070C0"/>
                </a:solidFill>
              </a:rPr>
              <a:t>Університету Лотарингії (Франція)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E88A73F9-DEC6-5F87-881C-7D01EC80BE2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71" b="50587"/>
          <a:stretch/>
        </p:blipFill>
        <p:spPr>
          <a:xfrm>
            <a:off x="6649368" y="1322205"/>
            <a:ext cx="2524003" cy="2046797"/>
          </a:xfrm>
          <a:prstGeom prst="rect">
            <a:avLst/>
          </a:prstGeom>
          <a:effectLst>
            <a:outerShdw blurRad="190500" dist="38100" dir="10800000" algn="r" rotWithShape="0">
              <a:prstClr val="black">
                <a:alpha val="70000"/>
              </a:prstClr>
            </a:outerShdw>
          </a:effectLst>
        </p:spPr>
      </p:pic>
      <p:sp>
        <p:nvSpPr>
          <p:cNvPr id="13" name="Прямокутник 12">
            <a:extLst>
              <a:ext uri="{FF2B5EF4-FFF2-40B4-BE49-F238E27FC236}">
                <a16:creationId xmlns:a16="http://schemas.microsoft.com/office/drawing/2014/main" id="{C2724699-B2C4-E828-4849-0FB669C75349}"/>
              </a:ext>
            </a:extLst>
          </p:cNvPr>
          <p:cNvSpPr/>
          <p:nvPr/>
        </p:nvSpPr>
        <p:spPr>
          <a:xfrm>
            <a:off x="8907836" y="5429381"/>
            <a:ext cx="328416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uk-UA" b="1" dirty="0">
                <a:solidFill>
                  <a:srgbClr val="0070C0"/>
                </a:solidFill>
              </a:rPr>
              <a:t>Доц. Вікторія ШЕВЧЕНКО під час стажування в </a:t>
            </a:r>
            <a:r>
              <a:rPr lang="uk-UA" b="1" dirty="0" err="1">
                <a:solidFill>
                  <a:srgbClr val="0070C0"/>
                </a:solidFill>
              </a:rPr>
              <a:t>Уппсальському</a:t>
            </a:r>
            <a:r>
              <a:rPr lang="uk-UA" b="1" dirty="0">
                <a:solidFill>
                  <a:srgbClr val="0070C0"/>
                </a:solidFill>
              </a:rPr>
              <a:t> університеті (Швеція)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24F4475-ECBF-CC34-797C-7EB34F592AE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75728" y="1634867"/>
            <a:ext cx="2240982" cy="3588266"/>
          </a:xfrm>
          <a:prstGeom prst="rect">
            <a:avLst/>
          </a:prstGeom>
          <a:effectLst>
            <a:outerShdw blurRad="190500" dist="38100" sx="101000" sy="101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60180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Прямокутник 29"/>
          <p:cNvSpPr/>
          <p:nvPr/>
        </p:nvSpPr>
        <p:spPr>
          <a:xfrm>
            <a:off x="6143937" y="1339069"/>
            <a:ext cx="6069172" cy="894116"/>
          </a:xfrm>
          <a:prstGeom prst="rect">
            <a:avLst/>
          </a:prstGeom>
          <a:solidFill>
            <a:srgbClr val="CC0000">
              <a:alpha val="20000"/>
            </a:srgbClr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8" name="Прямокутник 7"/>
          <p:cNvSpPr/>
          <p:nvPr/>
        </p:nvSpPr>
        <p:spPr>
          <a:xfrm>
            <a:off x="7718" y="1353548"/>
            <a:ext cx="6069172" cy="894116"/>
          </a:xfrm>
          <a:prstGeom prst="rect">
            <a:avLst/>
          </a:prstGeom>
          <a:solidFill>
            <a:srgbClr val="28B3BD">
              <a:alpha val="20000"/>
            </a:srgbClr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440862"/>
            <a:ext cx="12192000" cy="614933"/>
          </a:xfrm>
        </p:spPr>
        <p:txBody>
          <a:bodyPr>
            <a:normAutofit/>
          </a:bodyPr>
          <a:lstStyle/>
          <a:p>
            <a:r>
              <a:rPr lang="uk-UA" sz="3600" dirty="0">
                <a:solidFill>
                  <a:srgbClr val="002060"/>
                </a:solidFill>
              </a:rPr>
              <a:t>Контактна інформація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084586" y="1509296"/>
            <a:ext cx="46410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3200" b="1" dirty="0">
                <a:solidFill>
                  <a:srgbClr val="28B3BD"/>
                </a:solidFill>
              </a:rPr>
              <a:t>Кафедра фізики металів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7126771" y="1391923"/>
            <a:ext cx="49728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3200" b="1" dirty="0">
                <a:solidFill>
                  <a:srgbClr val="CC0000"/>
                </a:solidFill>
              </a:rPr>
              <a:t>Кафедра загальної фізики</a:t>
            </a:r>
          </a:p>
        </p:txBody>
      </p:sp>
      <p:cxnSp>
        <p:nvCxnSpPr>
          <p:cNvPr id="4" name="Пряма сполучна лінія 3"/>
          <p:cNvCxnSpPr/>
          <p:nvPr/>
        </p:nvCxnSpPr>
        <p:spPr>
          <a:xfrm flipH="1">
            <a:off x="6106386" y="1391923"/>
            <a:ext cx="0" cy="4978866"/>
          </a:xfrm>
          <a:prstGeom prst="line">
            <a:avLst/>
          </a:prstGeom>
          <a:ln w="38100" cmpd="dbl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Рисунок 2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65" y="1412540"/>
            <a:ext cx="812885" cy="811569"/>
          </a:xfrm>
          <a:prstGeom prst="rect">
            <a:avLst/>
          </a:prstGeom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pic>
        <p:nvPicPr>
          <p:cNvPr id="22" name="Рисунок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7368" y="1349444"/>
            <a:ext cx="806400" cy="810000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787814" y="4230121"/>
            <a:ext cx="33618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  <a:hlinkClick r:id="rId4"/>
              </a:rPr>
              <a:t>www.metphys.knu.ua</a:t>
            </a:r>
            <a:r>
              <a:rPr lang="en-US" dirty="0"/>
              <a:t> </a:t>
            </a:r>
            <a:endParaRPr lang="uk-UA" dirty="0"/>
          </a:p>
        </p:txBody>
      </p:sp>
      <p:sp>
        <p:nvSpPr>
          <p:cNvPr id="25" name="TextBox 24"/>
          <p:cNvSpPr txBox="1"/>
          <p:nvPr/>
        </p:nvSpPr>
        <p:spPr>
          <a:xfrm>
            <a:off x="7035883" y="4230121"/>
            <a:ext cx="42418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  <a:hlinkClick r:id="rId5"/>
              </a:rPr>
              <a:t>www.gen.phys.univ.kiev.ua</a:t>
            </a:r>
            <a:r>
              <a:rPr lang="en-US" sz="2800" dirty="0">
                <a:solidFill>
                  <a:srgbClr val="0070C0"/>
                </a:solidFill>
              </a:rPr>
              <a:t> </a:t>
            </a:r>
            <a:r>
              <a:rPr lang="en-US" dirty="0"/>
              <a:t> </a:t>
            </a:r>
            <a:endParaRPr lang="uk-UA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1541" b="73201"/>
          <a:stretch/>
        </p:blipFill>
        <p:spPr>
          <a:xfrm>
            <a:off x="108303" y="4149731"/>
            <a:ext cx="679511" cy="684000"/>
          </a:xfrm>
          <a:prstGeom prst="rect">
            <a:avLst/>
          </a:prstGeom>
        </p:spPr>
      </p:pic>
      <p:pic>
        <p:nvPicPr>
          <p:cNvPr id="27" name="Рисунок 26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1541" b="73201"/>
          <a:stretch/>
        </p:blipFill>
        <p:spPr>
          <a:xfrm>
            <a:off x="6327102" y="4149731"/>
            <a:ext cx="679511" cy="684000"/>
          </a:xfrm>
          <a:prstGeom prst="rect">
            <a:avLst/>
          </a:prstGeom>
        </p:spPr>
      </p:pic>
      <p:sp>
        <p:nvSpPr>
          <p:cNvPr id="9" name="Прямокутник 8"/>
          <p:cNvSpPr/>
          <p:nvPr/>
        </p:nvSpPr>
        <p:spPr>
          <a:xfrm>
            <a:off x="786706" y="5581054"/>
            <a:ext cx="469551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uk-UA" sz="2800" dirty="0">
                <a:solidFill>
                  <a:srgbClr val="0070C0"/>
                </a:solidFill>
              </a:rPr>
              <a:t>facebook.com/</a:t>
            </a:r>
            <a:r>
              <a:rPr lang="uk-UA" sz="2800" dirty="0" err="1">
                <a:solidFill>
                  <a:srgbClr val="0070C0"/>
                </a:solidFill>
              </a:rPr>
              <a:t>groups</a:t>
            </a:r>
            <a:r>
              <a:rPr lang="uk-UA" sz="2800" dirty="0">
                <a:solidFill>
                  <a:srgbClr val="0070C0"/>
                </a:solidFill>
              </a:rPr>
              <a:t>/</a:t>
            </a:r>
            <a:r>
              <a:rPr lang="uk-UA" sz="2800" dirty="0" err="1">
                <a:solidFill>
                  <a:srgbClr val="0070C0"/>
                </a:solidFill>
              </a:rPr>
              <a:t>metphys</a:t>
            </a:r>
            <a:r>
              <a:rPr lang="en-US" sz="2800" dirty="0">
                <a:solidFill>
                  <a:srgbClr val="0070C0"/>
                </a:solidFill>
              </a:rPr>
              <a:t> </a:t>
            </a:r>
            <a:endParaRPr lang="uk-UA" sz="2800" dirty="0">
              <a:solidFill>
                <a:srgbClr val="0070C0"/>
              </a:solidFill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006" y="5442090"/>
            <a:ext cx="900000" cy="900000"/>
          </a:xfrm>
          <a:prstGeom prst="rect">
            <a:avLst/>
          </a:prstGeom>
        </p:spPr>
      </p:pic>
      <p:sp>
        <p:nvSpPr>
          <p:cNvPr id="37" name="Прямокутник 36"/>
          <p:cNvSpPr/>
          <p:nvPr/>
        </p:nvSpPr>
        <p:spPr>
          <a:xfrm>
            <a:off x="6982517" y="5518931"/>
            <a:ext cx="522290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facebook.com/groups/485623833137100 </a:t>
            </a:r>
            <a:endParaRPr lang="uk-UA" sz="2400" dirty="0">
              <a:solidFill>
                <a:srgbClr val="0070C0"/>
              </a:solidFill>
            </a:endParaRPr>
          </a:p>
        </p:txBody>
      </p:sp>
      <p:pic>
        <p:nvPicPr>
          <p:cNvPr id="42" name="Рисунок 4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0566" y="5298929"/>
            <a:ext cx="900000" cy="900000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84" y="2837125"/>
            <a:ext cx="720000" cy="720000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778270" y="2900654"/>
            <a:ext cx="35655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hlinkClick r:id="rId9"/>
              </a:rPr>
              <a:t>metphys@univ.net.ua</a:t>
            </a:r>
            <a:r>
              <a:rPr lang="en-US" sz="2800" dirty="0"/>
              <a:t> </a:t>
            </a:r>
            <a:endParaRPr lang="uk-UA" sz="2800" dirty="0"/>
          </a:p>
        </p:txBody>
      </p:sp>
      <p:pic>
        <p:nvPicPr>
          <p:cNvPr id="44" name="Рисунок 4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4206" y="2837125"/>
            <a:ext cx="720000" cy="720000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6933962" y="2883962"/>
            <a:ext cx="35655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hlinkClick r:id="rId10"/>
              </a:rPr>
              <a:t>olegolikh@knu.ua</a:t>
            </a:r>
            <a:r>
              <a:rPr lang="en-US" sz="2800" dirty="0"/>
              <a:t>  </a:t>
            </a:r>
            <a:endParaRPr lang="uk-UA" sz="2800" dirty="0"/>
          </a:p>
        </p:txBody>
      </p:sp>
    </p:spTree>
    <p:extLst>
      <p:ext uri="{BB962C8B-B14F-4D97-AF65-F5344CB8AC3E}">
        <p14:creationId xmlns:p14="http://schemas.microsoft.com/office/powerpoint/2010/main" val="3839437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304800"/>
            <a:ext cx="12192000" cy="876803"/>
          </a:xfrm>
        </p:spPr>
        <p:txBody>
          <a:bodyPr>
            <a:normAutofit fontScale="90000"/>
          </a:bodyPr>
          <a:lstStyle/>
          <a:p>
            <a:r>
              <a:rPr lang="uk-UA" sz="3600" dirty="0">
                <a:solidFill>
                  <a:srgbClr val="002060"/>
                </a:solidFill>
              </a:rPr>
              <a:t>Професорсько-викладацький склад</a:t>
            </a:r>
            <a:br>
              <a:rPr lang="uk-UA" sz="3600" dirty="0">
                <a:solidFill>
                  <a:srgbClr val="002060"/>
                </a:solidFill>
              </a:rPr>
            </a:br>
            <a:r>
              <a:rPr lang="uk-UA" sz="3600" dirty="0">
                <a:solidFill>
                  <a:srgbClr val="002060"/>
                </a:solidFill>
              </a:rPr>
              <a:t>кафедри фізики металів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0514" y="324314"/>
            <a:ext cx="812885" cy="811569"/>
          </a:xfrm>
          <a:prstGeom prst="rect">
            <a:avLst/>
          </a:prstGeom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4864" y="1459754"/>
            <a:ext cx="1497413" cy="1980000"/>
          </a:xfrm>
          <a:prstGeom prst="rect">
            <a:avLst/>
          </a:prstGeom>
          <a:effectLst>
            <a:outerShdw blurRad="101600" dist="190500" dir="18900000" algn="bl" rotWithShape="0">
              <a:prstClr val="black">
                <a:alpha val="35000"/>
              </a:prstClr>
            </a:outerShdw>
          </a:effectLst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4981" y="4119642"/>
            <a:ext cx="1485000" cy="1979778"/>
          </a:xfrm>
          <a:prstGeom prst="rect">
            <a:avLst/>
          </a:prstGeom>
          <a:effectLst>
            <a:outerShdw blurRad="101600" dist="190500" dir="18900000" algn="bl" rotWithShape="0">
              <a:prstClr val="black">
                <a:alpha val="35000"/>
              </a:prstClr>
            </a:outerShdw>
          </a:effectLst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7782" y="4202545"/>
            <a:ext cx="1484865" cy="1980000"/>
          </a:xfrm>
          <a:prstGeom prst="rect">
            <a:avLst/>
          </a:prstGeom>
          <a:effectLst>
            <a:outerShdw blurRad="101600" dist="190500" dir="18900000" algn="bl" rotWithShape="0">
              <a:prstClr val="black">
                <a:alpha val="35000"/>
              </a:prstClr>
            </a:outerShdw>
          </a:effectLst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5273" y="1459754"/>
            <a:ext cx="1484708" cy="1980000"/>
          </a:xfrm>
          <a:prstGeom prst="rect">
            <a:avLst/>
          </a:prstGeom>
          <a:effectLst>
            <a:outerShdw blurRad="101600" dist="190500" dir="18900000" algn="bl" rotWithShape="0">
              <a:prstClr val="black">
                <a:alpha val="35000"/>
              </a:prstClr>
            </a:outerShdw>
          </a:effectLst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8221" y="1495835"/>
            <a:ext cx="1484526" cy="1980000"/>
          </a:xfrm>
          <a:prstGeom prst="rect">
            <a:avLst/>
          </a:prstGeom>
          <a:effectLst>
            <a:outerShdw blurRad="101600" dist="190500" dir="18900000" algn="bl" rotWithShape="0">
              <a:prstClr val="black">
                <a:alpha val="35000"/>
              </a:prstClr>
            </a:outerShdw>
          </a:effectLst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741" y="4221595"/>
            <a:ext cx="1485278" cy="1980000"/>
          </a:xfrm>
          <a:prstGeom prst="rect">
            <a:avLst/>
          </a:prstGeom>
          <a:effectLst>
            <a:outerShdw blurRad="101600" dist="190500" dir="18900000" algn="bl" rotWithShape="0">
              <a:prstClr val="black">
                <a:alpha val="35000"/>
              </a:prstClr>
            </a:outerShdw>
          </a:effectLst>
        </p:spPr>
      </p:pic>
      <p:sp>
        <p:nvSpPr>
          <p:cNvPr id="11" name="TextBox 10"/>
          <p:cNvSpPr txBox="1"/>
          <p:nvPr/>
        </p:nvSpPr>
        <p:spPr>
          <a:xfrm>
            <a:off x="1186310" y="3401033"/>
            <a:ext cx="28841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uk-UA" b="1" dirty="0" err="1">
                <a:solidFill>
                  <a:srgbClr val="0070C0"/>
                </a:solidFill>
              </a:rPr>
              <a:t>Курилюк</a:t>
            </a:r>
            <a:r>
              <a:rPr lang="uk-UA" b="1" dirty="0">
                <a:solidFill>
                  <a:srgbClr val="0070C0"/>
                </a:solidFill>
              </a:rPr>
              <a:t> В.В.</a:t>
            </a:r>
          </a:p>
          <a:p>
            <a:pPr algn="ctr"/>
            <a:r>
              <a:rPr lang="uk-UA" dirty="0">
                <a:solidFill>
                  <a:srgbClr val="0070C0"/>
                </a:solidFill>
              </a:rPr>
              <a:t>зав. кафедри, доц., к.ф.-</a:t>
            </a:r>
            <a:r>
              <a:rPr lang="uk-UA" dirty="0" err="1">
                <a:solidFill>
                  <a:srgbClr val="0070C0"/>
                </a:solidFill>
              </a:rPr>
              <a:t>м.н</a:t>
            </a:r>
            <a:r>
              <a:rPr lang="uk-UA" dirty="0">
                <a:solidFill>
                  <a:srgbClr val="0070C0"/>
                </a:solidFill>
              </a:rPr>
              <a:t>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940995" y="3401033"/>
            <a:ext cx="21018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uk-UA" b="1" dirty="0" err="1">
                <a:solidFill>
                  <a:srgbClr val="0070C0"/>
                </a:solidFill>
              </a:rPr>
              <a:t>Семенько</a:t>
            </a:r>
            <a:r>
              <a:rPr lang="uk-UA" b="1" dirty="0">
                <a:solidFill>
                  <a:srgbClr val="0070C0"/>
                </a:solidFill>
              </a:rPr>
              <a:t> М.П.</a:t>
            </a:r>
          </a:p>
          <a:p>
            <a:pPr algn="ctr"/>
            <a:r>
              <a:rPr lang="uk-UA" dirty="0">
                <a:solidFill>
                  <a:srgbClr val="0070C0"/>
                </a:solidFill>
              </a:rPr>
              <a:t>професор, д.ф.-</a:t>
            </a:r>
            <a:r>
              <a:rPr lang="uk-UA" dirty="0" err="1">
                <a:solidFill>
                  <a:srgbClr val="0070C0"/>
                </a:solidFill>
              </a:rPr>
              <a:t>м.н</a:t>
            </a:r>
            <a:r>
              <a:rPr lang="uk-UA" dirty="0">
                <a:solidFill>
                  <a:srgbClr val="0070C0"/>
                </a:solidFill>
              </a:rPr>
              <a:t>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636110" y="6017814"/>
            <a:ext cx="19800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uk-UA" b="1" dirty="0">
                <a:solidFill>
                  <a:srgbClr val="0070C0"/>
                </a:solidFill>
              </a:rPr>
              <a:t>Остапенко Р.В.</a:t>
            </a:r>
          </a:p>
          <a:p>
            <a:pPr algn="ctr"/>
            <a:r>
              <a:rPr lang="uk-UA" dirty="0">
                <a:solidFill>
                  <a:srgbClr val="0070C0"/>
                </a:solidFill>
              </a:rPr>
              <a:t>асистент, к.ф.-</a:t>
            </a:r>
            <a:r>
              <a:rPr lang="uk-UA" dirty="0" err="1">
                <a:solidFill>
                  <a:srgbClr val="0070C0"/>
                </a:solidFill>
              </a:rPr>
              <a:t>м.н</a:t>
            </a:r>
            <a:r>
              <a:rPr lang="uk-UA" dirty="0">
                <a:solidFill>
                  <a:srgbClr val="0070C0"/>
                </a:solidFill>
              </a:rPr>
              <a:t>.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748691" y="3352786"/>
            <a:ext cx="18181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uk-UA" b="1" dirty="0" err="1">
                <a:solidFill>
                  <a:srgbClr val="0070C0"/>
                </a:solidFill>
              </a:rPr>
              <a:t>Плющай</a:t>
            </a:r>
            <a:r>
              <a:rPr lang="uk-UA" b="1" dirty="0">
                <a:solidFill>
                  <a:srgbClr val="0070C0"/>
                </a:solidFill>
              </a:rPr>
              <a:t> І.В.</a:t>
            </a:r>
          </a:p>
          <a:p>
            <a:pPr algn="ctr"/>
            <a:r>
              <a:rPr lang="uk-UA" dirty="0">
                <a:solidFill>
                  <a:srgbClr val="0070C0"/>
                </a:solidFill>
              </a:rPr>
              <a:t>доцент, к.ф.-</a:t>
            </a:r>
            <a:r>
              <a:rPr lang="uk-UA" dirty="0" err="1">
                <a:solidFill>
                  <a:srgbClr val="0070C0"/>
                </a:solidFill>
              </a:rPr>
              <a:t>м.н</a:t>
            </a:r>
            <a:r>
              <a:rPr lang="uk-UA" dirty="0">
                <a:solidFill>
                  <a:srgbClr val="0070C0"/>
                </a:solidFill>
              </a:rPr>
              <a:t>.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472369" y="6124151"/>
            <a:ext cx="18101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uk-UA" b="1" dirty="0">
                <a:solidFill>
                  <a:srgbClr val="0070C0"/>
                </a:solidFill>
              </a:rPr>
              <a:t>Шевченко В.Б.</a:t>
            </a:r>
          </a:p>
          <a:p>
            <a:pPr algn="ctr"/>
            <a:r>
              <a:rPr lang="uk-UA" dirty="0">
                <a:solidFill>
                  <a:srgbClr val="0070C0"/>
                </a:solidFill>
              </a:rPr>
              <a:t>доцент, к.ф.-</a:t>
            </a:r>
            <a:r>
              <a:rPr lang="uk-UA" dirty="0" err="1">
                <a:solidFill>
                  <a:srgbClr val="0070C0"/>
                </a:solidFill>
              </a:rPr>
              <a:t>м.н</a:t>
            </a:r>
            <a:r>
              <a:rPr lang="uk-UA" dirty="0">
                <a:solidFill>
                  <a:srgbClr val="0070C0"/>
                </a:solidFill>
              </a:rPr>
              <a:t>.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055160" y="6108945"/>
            <a:ext cx="18101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uk-UA" b="1" dirty="0" err="1">
                <a:solidFill>
                  <a:srgbClr val="0070C0"/>
                </a:solidFill>
              </a:rPr>
              <a:t>Кудін</a:t>
            </a:r>
            <a:r>
              <a:rPr lang="uk-UA" b="1" dirty="0">
                <a:solidFill>
                  <a:srgbClr val="0070C0"/>
                </a:solidFill>
              </a:rPr>
              <a:t> В.Г.</a:t>
            </a:r>
          </a:p>
          <a:p>
            <a:pPr algn="ctr"/>
            <a:r>
              <a:rPr lang="uk-UA" dirty="0">
                <a:solidFill>
                  <a:srgbClr val="0070C0"/>
                </a:solidFill>
              </a:rPr>
              <a:t>доцент, к.ф.-</a:t>
            </a:r>
            <a:r>
              <a:rPr lang="uk-UA" dirty="0" err="1">
                <a:solidFill>
                  <a:srgbClr val="0070C0"/>
                </a:solidFill>
              </a:rPr>
              <a:t>м.н</a:t>
            </a:r>
            <a:r>
              <a:rPr lang="uk-UA" dirty="0">
                <a:solidFill>
                  <a:srgbClr val="0070C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85001761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304800"/>
            <a:ext cx="12192000" cy="876803"/>
          </a:xfrm>
        </p:spPr>
        <p:txBody>
          <a:bodyPr>
            <a:normAutofit fontScale="90000"/>
          </a:bodyPr>
          <a:lstStyle/>
          <a:p>
            <a:r>
              <a:rPr lang="uk-UA" sz="3600" dirty="0">
                <a:solidFill>
                  <a:srgbClr val="002060"/>
                </a:solidFill>
              </a:rPr>
              <a:t>Професорсько-викладацький склад</a:t>
            </a:r>
            <a:br>
              <a:rPr lang="uk-UA" sz="3600" dirty="0">
                <a:solidFill>
                  <a:srgbClr val="002060"/>
                </a:solidFill>
              </a:rPr>
            </a:br>
            <a:r>
              <a:rPr lang="uk-UA" sz="3600" dirty="0">
                <a:solidFill>
                  <a:srgbClr val="002060"/>
                </a:solidFill>
              </a:rPr>
              <a:t>кафедри загальної фізики</a:t>
            </a:r>
          </a:p>
        </p:txBody>
      </p:sp>
      <p:pic>
        <p:nvPicPr>
          <p:cNvPr id="19" name="Рисунок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596" y="304800"/>
            <a:ext cx="806400" cy="810000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79D7646-6E33-4C52-82CA-FDC523B0D8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5645" y="1372716"/>
            <a:ext cx="1467376" cy="1980000"/>
          </a:xfrm>
          <a:prstGeom prst="rect">
            <a:avLst/>
          </a:prstGeom>
          <a:effectLst>
            <a:outerShdw blurRad="101600" dist="190500" dir="18900000" algn="bl" rotWithShape="0">
              <a:prstClr val="black">
                <a:alpha val="35000"/>
              </a:prstClr>
            </a:outerShdw>
          </a:effectLst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240B9CE-D060-4AB0-94D1-97F02258BB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8609" y="1381034"/>
            <a:ext cx="1467377" cy="1980000"/>
          </a:xfrm>
          <a:prstGeom prst="rect">
            <a:avLst/>
          </a:prstGeom>
          <a:effectLst>
            <a:outerShdw blurRad="101600" dist="190500" dir="18900000" algn="bl" rotWithShape="0">
              <a:prstClr val="black">
                <a:alpha val="35000"/>
              </a:prstClr>
            </a:outerShdw>
          </a:effectLst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62A545A-1435-4E3F-B8FE-7A3B7623EA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11" y="1360597"/>
            <a:ext cx="1305939" cy="1980000"/>
          </a:xfrm>
          <a:prstGeom prst="rect">
            <a:avLst/>
          </a:prstGeom>
          <a:effectLst>
            <a:outerShdw blurRad="101600" dist="190500" dir="18900000" algn="bl" rotWithShape="0">
              <a:prstClr val="black">
                <a:alpha val="35000"/>
              </a:prstClr>
            </a:outerShdw>
          </a:effectLst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5AEAA98-4FE7-49BA-AB1D-4CE46C1F521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299" y="4182037"/>
            <a:ext cx="1589860" cy="1906455"/>
          </a:xfrm>
          <a:prstGeom prst="rect">
            <a:avLst/>
          </a:prstGeom>
          <a:effectLst>
            <a:outerShdw blurRad="101600" dist="190500" dir="18900000" algn="bl" rotWithShape="0">
              <a:prstClr val="black">
                <a:alpha val="35000"/>
              </a:prstClr>
            </a:outerShdw>
          </a:effectLst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AA61C5F-CA1A-41EE-8635-24BA5B6DB86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4207" y="1358632"/>
            <a:ext cx="1398248" cy="1908000"/>
          </a:xfrm>
          <a:prstGeom prst="rect">
            <a:avLst/>
          </a:prstGeom>
          <a:effectLst>
            <a:outerShdw blurRad="101600" dist="190500" dir="18900000" algn="bl" rotWithShape="0">
              <a:prstClr val="black">
                <a:alpha val="35000"/>
              </a:prstClr>
            </a:outerShdw>
          </a:effectLst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54C17CD-5713-4F4F-804E-9C06D3C58AB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9591" y="4125765"/>
            <a:ext cx="1488371" cy="1908000"/>
          </a:xfrm>
          <a:prstGeom prst="rect">
            <a:avLst/>
          </a:prstGeom>
          <a:effectLst>
            <a:outerShdw blurRad="101600" dist="190500" dir="18900000" algn="bl" rotWithShape="0">
              <a:prstClr val="black">
                <a:alpha val="35000"/>
              </a:prstClr>
            </a:outerShdw>
          </a:effectLst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7E85913C-6DA2-4363-BFCC-902AFABEB36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406" y="4125765"/>
            <a:ext cx="1431000" cy="1908000"/>
          </a:xfrm>
          <a:prstGeom prst="rect">
            <a:avLst/>
          </a:prstGeom>
          <a:effectLst>
            <a:outerShdw blurRad="101600" dist="190500" dir="18900000" algn="bl" rotWithShape="0">
              <a:prstClr val="black">
                <a:alpha val="35000"/>
              </a:prst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CD79C98-D089-4FCE-A9CE-9D7EF8C7B6F6}"/>
              </a:ext>
            </a:extLst>
          </p:cNvPr>
          <p:cNvSpPr txBox="1"/>
          <p:nvPr/>
        </p:nvSpPr>
        <p:spPr>
          <a:xfrm>
            <a:off x="3506989" y="3294768"/>
            <a:ext cx="23661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1600" b="1" dirty="0" err="1">
                <a:solidFill>
                  <a:srgbClr val="0070C0"/>
                </a:solidFill>
              </a:rPr>
              <a:t>Коротченков</a:t>
            </a:r>
            <a:r>
              <a:rPr lang="uk-UA" sz="1600" b="1" dirty="0">
                <a:solidFill>
                  <a:srgbClr val="0070C0"/>
                </a:solidFill>
              </a:rPr>
              <a:t> О.О.</a:t>
            </a:r>
          </a:p>
          <a:p>
            <a:pPr algn="ctr"/>
            <a:r>
              <a:rPr lang="uk-UA" sz="1600" dirty="0">
                <a:solidFill>
                  <a:srgbClr val="0070C0"/>
                </a:solidFill>
              </a:rPr>
              <a:t>професор, д. ф.-м. н.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ABD4081-6F89-4DE3-A78E-87BD99717C2D}"/>
              </a:ext>
            </a:extLst>
          </p:cNvPr>
          <p:cNvSpPr txBox="1"/>
          <p:nvPr/>
        </p:nvSpPr>
        <p:spPr>
          <a:xfrm>
            <a:off x="6498547" y="3294768"/>
            <a:ext cx="26045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1600" b="1" dirty="0">
                <a:solidFill>
                  <a:srgbClr val="0070C0"/>
                </a:solidFill>
              </a:rPr>
              <a:t>Боровий </a:t>
            </a:r>
            <a:r>
              <a:rPr lang="uk-UA" sz="1600" b="1" dirty="0" err="1">
                <a:solidFill>
                  <a:srgbClr val="0070C0"/>
                </a:solidFill>
              </a:rPr>
              <a:t>М.О</a:t>
            </a:r>
            <a:r>
              <a:rPr lang="uk-UA" sz="1600" b="1" dirty="0">
                <a:solidFill>
                  <a:srgbClr val="0070C0"/>
                </a:solidFill>
              </a:rPr>
              <a:t>.</a:t>
            </a:r>
          </a:p>
          <a:p>
            <a:pPr algn="ctr"/>
            <a:r>
              <a:rPr lang="uk-UA" sz="1600" dirty="0">
                <a:solidFill>
                  <a:srgbClr val="0070C0"/>
                </a:solidFill>
              </a:rPr>
              <a:t>професор, д. ф.-м. н.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D2E7500-D1B7-4E0B-A8F5-BDF59FA287A2}"/>
              </a:ext>
            </a:extLst>
          </p:cNvPr>
          <p:cNvSpPr txBox="1"/>
          <p:nvPr/>
        </p:nvSpPr>
        <p:spPr>
          <a:xfrm>
            <a:off x="9728490" y="3294768"/>
            <a:ext cx="24227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1600" b="1" dirty="0">
                <a:solidFill>
                  <a:srgbClr val="0070C0"/>
                </a:solidFill>
              </a:rPr>
              <a:t>Овсієнко </a:t>
            </a:r>
            <a:r>
              <a:rPr lang="uk-UA" sz="1600" b="1" dirty="0" err="1">
                <a:solidFill>
                  <a:srgbClr val="0070C0"/>
                </a:solidFill>
              </a:rPr>
              <a:t>І.В</a:t>
            </a:r>
            <a:r>
              <a:rPr lang="uk-UA" sz="1600" b="1" dirty="0">
                <a:solidFill>
                  <a:srgbClr val="0070C0"/>
                </a:solidFill>
              </a:rPr>
              <a:t>.</a:t>
            </a:r>
          </a:p>
          <a:p>
            <a:pPr algn="ctr"/>
            <a:r>
              <a:rPr lang="uk-UA" sz="1600" dirty="0">
                <a:solidFill>
                  <a:srgbClr val="0070C0"/>
                </a:solidFill>
              </a:rPr>
              <a:t>вчений секретар, доцент, к. ф.-м. н.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E0B1817-AEF5-4D8A-BE0D-EA570ABE93A6}"/>
              </a:ext>
            </a:extLst>
          </p:cNvPr>
          <p:cNvSpPr txBox="1"/>
          <p:nvPr/>
        </p:nvSpPr>
        <p:spPr>
          <a:xfrm>
            <a:off x="-233123" y="6070382"/>
            <a:ext cx="28803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1600" b="1" dirty="0">
                <a:solidFill>
                  <a:srgbClr val="0070C0"/>
                </a:solidFill>
              </a:rPr>
              <a:t>Козаченко В.В.</a:t>
            </a:r>
          </a:p>
          <a:p>
            <a:pPr algn="ctr"/>
            <a:r>
              <a:rPr lang="uk-UA" sz="1600" b="1" dirty="0">
                <a:solidFill>
                  <a:srgbClr val="0070C0"/>
                </a:solidFill>
              </a:rPr>
              <a:t> </a:t>
            </a:r>
            <a:r>
              <a:rPr lang="uk-UA" sz="1600" dirty="0">
                <a:solidFill>
                  <a:srgbClr val="0070C0"/>
                </a:solidFill>
              </a:rPr>
              <a:t>доцент, к. ф.-м. н.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A7A8118-D834-4595-AC53-BAF24762A0E4}"/>
              </a:ext>
            </a:extLst>
          </p:cNvPr>
          <p:cNvSpPr txBox="1"/>
          <p:nvPr/>
        </p:nvSpPr>
        <p:spPr>
          <a:xfrm>
            <a:off x="9709449" y="6014109"/>
            <a:ext cx="23677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1600" b="1" dirty="0" err="1">
                <a:solidFill>
                  <a:srgbClr val="0070C0"/>
                </a:solidFill>
              </a:rPr>
              <a:t>Перец</a:t>
            </a:r>
            <a:r>
              <a:rPr lang="uk-UA" sz="1600" b="1" dirty="0">
                <a:solidFill>
                  <a:srgbClr val="0070C0"/>
                </a:solidFill>
              </a:rPr>
              <a:t> </a:t>
            </a:r>
            <a:r>
              <a:rPr lang="uk-UA" sz="1600" b="1" dirty="0" err="1">
                <a:solidFill>
                  <a:srgbClr val="0070C0"/>
                </a:solidFill>
              </a:rPr>
              <a:t>Ю.С</a:t>
            </a:r>
            <a:r>
              <a:rPr lang="uk-UA" sz="1600" b="1" dirty="0">
                <a:solidFill>
                  <a:srgbClr val="0070C0"/>
                </a:solidFill>
              </a:rPr>
              <a:t>.</a:t>
            </a:r>
          </a:p>
          <a:p>
            <a:pPr algn="ctr"/>
            <a:r>
              <a:rPr lang="uk-UA" sz="1600" b="1" dirty="0">
                <a:solidFill>
                  <a:srgbClr val="0070C0"/>
                </a:solidFill>
              </a:rPr>
              <a:t> асистент</a:t>
            </a:r>
            <a:r>
              <a:rPr lang="uk-UA" sz="1600" dirty="0">
                <a:solidFill>
                  <a:srgbClr val="0070C0"/>
                </a:solidFill>
              </a:rPr>
              <a:t>, к. ф.-м. н.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F5D5398-60A3-4F93-887F-F64936922B36}"/>
              </a:ext>
            </a:extLst>
          </p:cNvPr>
          <p:cNvSpPr txBox="1"/>
          <p:nvPr/>
        </p:nvSpPr>
        <p:spPr>
          <a:xfrm>
            <a:off x="6222796" y="6023160"/>
            <a:ext cx="28803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1600" b="1" dirty="0">
                <a:solidFill>
                  <a:srgbClr val="0070C0"/>
                </a:solidFill>
              </a:rPr>
              <a:t>Ліщук П.О.</a:t>
            </a:r>
          </a:p>
          <a:p>
            <a:pPr algn="ctr"/>
            <a:r>
              <a:rPr lang="uk-UA" sz="1600" b="1" dirty="0">
                <a:solidFill>
                  <a:srgbClr val="0070C0"/>
                </a:solidFill>
              </a:rPr>
              <a:t> </a:t>
            </a:r>
            <a:r>
              <a:rPr lang="uk-UA" sz="1600" dirty="0">
                <a:solidFill>
                  <a:srgbClr val="0070C0"/>
                </a:solidFill>
              </a:rPr>
              <a:t>асистент, к. </a:t>
            </a:r>
            <a:r>
              <a:rPr lang="en-US" sz="1600" dirty="0">
                <a:solidFill>
                  <a:srgbClr val="0070C0"/>
                </a:solidFill>
              </a:rPr>
              <a:t> </a:t>
            </a:r>
            <a:r>
              <a:rPr lang="uk-UA" sz="1600" dirty="0">
                <a:solidFill>
                  <a:srgbClr val="0070C0"/>
                </a:solidFill>
              </a:rPr>
              <a:t>ф.-м. н.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D32B307-E5B1-462D-B2D1-B8CD3E6B877D}"/>
              </a:ext>
            </a:extLst>
          </p:cNvPr>
          <p:cNvSpPr txBox="1"/>
          <p:nvPr/>
        </p:nvSpPr>
        <p:spPr>
          <a:xfrm>
            <a:off x="3093015" y="6014110"/>
            <a:ext cx="28803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1600" b="1" dirty="0">
                <a:solidFill>
                  <a:srgbClr val="0070C0"/>
                </a:solidFill>
              </a:rPr>
              <a:t>Подолян А.О.</a:t>
            </a:r>
          </a:p>
          <a:p>
            <a:pPr algn="ctr"/>
            <a:r>
              <a:rPr lang="uk-UA" sz="1600" b="1" dirty="0">
                <a:solidFill>
                  <a:srgbClr val="0070C0"/>
                </a:solidFill>
              </a:rPr>
              <a:t> </a:t>
            </a:r>
            <a:r>
              <a:rPr lang="uk-UA" sz="1600" dirty="0">
                <a:solidFill>
                  <a:srgbClr val="0070C0"/>
                </a:solidFill>
              </a:rPr>
              <a:t>доцент, к. ф.-м. н.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-113827" y="3294769"/>
            <a:ext cx="27558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uk-UA" sz="1600" b="1" dirty="0">
                <a:solidFill>
                  <a:srgbClr val="0070C0"/>
                </a:solidFill>
              </a:rPr>
              <a:t>Оліх </a:t>
            </a:r>
            <a:r>
              <a:rPr lang="uk-UA" sz="1600" b="1" dirty="0" err="1">
                <a:solidFill>
                  <a:srgbClr val="0070C0"/>
                </a:solidFill>
              </a:rPr>
              <a:t>О.Я</a:t>
            </a:r>
            <a:r>
              <a:rPr lang="uk-UA" sz="1600" b="1" dirty="0">
                <a:solidFill>
                  <a:srgbClr val="0070C0"/>
                </a:solidFill>
              </a:rPr>
              <a:t>.</a:t>
            </a:r>
          </a:p>
          <a:p>
            <a:pPr algn="ctr"/>
            <a:r>
              <a:rPr lang="uk-UA" sz="1600" dirty="0">
                <a:solidFill>
                  <a:srgbClr val="0070C0"/>
                </a:solidFill>
              </a:rPr>
              <a:t>зав. кафедри, проф., д.ф.-м. н.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A9735CD-CD24-78AF-461C-877D9633B63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023817" y="4163681"/>
            <a:ext cx="1568638" cy="1859479"/>
          </a:xfrm>
          <a:prstGeom prst="rect">
            <a:avLst/>
          </a:prstGeom>
          <a:effectLst>
            <a:outerShdw blurRad="101600" dist="190500" dir="18900000" algn="bl" rotWithShape="0">
              <a:prstClr val="black">
                <a:alpha val="35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831336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324314"/>
            <a:ext cx="12192000" cy="876803"/>
          </a:xfrm>
        </p:spPr>
        <p:txBody>
          <a:bodyPr>
            <a:normAutofit fontScale="90000"/>
          </a:bodyPr>
          <a:lstStyle/>
          <a:p>
            <a:r>
              <a:rPr lang="uk-UA" sz="3600" dirty="0">
                <a:solidFill>
                  <a:srgbClr val="002060"/>
                </a:solidFill>
              </a:rPr>
              <a:t>Напрями наукових досліджень </a:t>
            </a:r>
            <a:br>
              <a:rPr lang="uk-UA" sz="3600" dirty="0">
                <a:solidFill>
                  <a:srgbClr val="002060"/>
                </a:solidFill>
              </a:rPr>
            </a:br>
            <a:r>
              <a:rPr lang="uk-UA" sz="3600" dirty="0">
                <a:solidFill>
                  <a:srgbClr val="002060"/>
                </a:solidFill>
              </a:rPr>
              <a:t>кафедри фізики металів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0514" y="324314"/>
            <a:ext cx="812885" cy="811569"/>
          </a:xfrm>
          <a:prstGeom prst="rect">
            <a:avLst/>
          </a:prstGeom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sp>
        <p:nvSpPr>
          <p:cNvPr id="17" name="Прямокутник 16"/>
          <p:cNvSpPr/>
          <p:nvPr/>
        </p:nvSpPr>
        <p:spPr>
          <a:xfrm>
            <a:off x="88492" y="1442039"/>
            <a:ext cx="3790335" cy="246298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101600" dist="1397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endParaRPr lang="uk-UA" sz="2200" b="1">
              <a:solidFill>
                <a:srgbClr val="B40000"/>
              </a:solidFill>
            </a:endParaRPr>
          </a:p>
        </p:txBody>
      </p:sp>
      <p:sp>
        <p:nvSpPr>
          <p:cNvPr id="36" name="Прямокутник 35"/>
          <p:cNvSpPr/>
          <p:nvPr/>
        </p:nvSpPr>
        <p:spPr>
          <a:xfrm>
            <a:off x="4171336" y="1442038"/>
            <a:ext cx="3790335" cy="246298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101600" dist="1397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endParaRPr lang="uk-UA" sz="2200" b="1">
              <a:solidFill>
                <a:srgbClr val="B40000"/>
              </a:solidFill>
            </a:endParaRPr>
          </a:p>
        </p:txBody>
      </p:sp>
      <p:sp>
        <p:nvSpPr>
          <p:cNvPr id="37" name="Прямокутник 36"/>
          <p:cNvSpPr/>
          <p:nvPr/>
        </p:nvSpPr>
        <p:spPr>
          <a:xfrm>
            <a:off x="8254180" y="1451796"/>
            <a:ext cx="3790335" cy="246298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101600" dist="1397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endParaRPr lang="uk-UA" sz="2200" b="1">
              <a:solidFill>
                <a:srgbClr val="B40000"/>
              </a:solidFill>
            </a:endParaRPr>
          </a:p>
        </p:txBody>
      </p:sp>
      <p:sp>
        <p:nvSpPr>
          <p:cNvPr id="38" name="Прямокутник 37"/>
          <p:cNvSpPr/>
          <p:nvPr/>
        </p:nvSpPr>
        <p:spPr>
          <a:xfrm>
            <a:off x="88492" y="4124513"/>
            <a:ext cx="3790335" cy="246298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101600" dist="1397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endParaRPr lang="uk-UA" sz="2200" b="1">
              <a:solidFill>
                <a:srgbClr val="B40000"/>
              </a:solidFill>
            </a:endParaRPr>
          </a:p>
        </p:txBody>
      </p:sp>
      <p:sp>
        <p:nvSpPr>
          <p:cNvPr id="39" name="Прямокутник 38"/>
          <p:cNvSpPr/>
          <p:nvPr/>
        </p:nvSpPr>
        <p:spPr>
          <a:xfrm>
            <a:off x="4171336" y="4124512"/>
            <a:ext cx="3790335" cy="246298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101600" dist="1397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endParaRPr lang="uk-UA" sz="2200" b="1">
              <a:solidFill>
                <a:srgbClr val="B4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8491" y="1451796"/>
            <a:ext cx="3790335" cy="6463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uk-UA" b="1" dirty="0">
                <a:solidFill>
                  <a:srgbClr val="0070C0"/>
                </a:solidFill>
              </a:rPr>
              <a:t>Синтез і дослідження надміцних</a:t>
            </a:r>
          </a:p>
          <a:p>
            <a:pPr algn="ctr"/>
            <a:r>
              <a:rPr lang="uk-UA" b="1" dirty="0">
                <a:solidFill>
                  <a:srgbClr val="0070C0"/>
                </a:solidFill>
              </a:rPr>
              <a:t>керамічних матеріалів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8231" y="4124512"/>
            <a:ext cx="3790335" cy="6463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uk-UA" b="1" dirty="0">
                <a:solidFill>
                  <a:srgbClr val="0070C0"/>
                </a:solidFill>
              </a:rPr>
              <a:t>Фізика </a:t>
            </a:r>
            <a:r>
              <a:rPr lang="uk-UA" b="1" dirty="0" err="1">
                <a:solidFill>
                  <a:srgbClr val="0070C0"/>
                </a:solidFill>
              </a:rPr>
              <a:t>високоентропійних</a:t>
            </a:r>
            <a:r>
              <a:rPr lang="uk-UA" b="1" dirty="0">
                <a:solidFill>
                  <a:srgbClr val="0070C0"/>
                </a:solidFill>
              </a:rPr>
              <a:t> матеріалів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171335" y="1442038"/>
            <a:ext cx="3790335" cy="6463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uk-UA" b="1" dirty="0">
                <a:solidFill>
                  <a:srgbClr val="0070C0"/>
                </a:solidFill>
              </a:rPr>
              <a:t>Магнетизм </a:t>
            </a:r>
            <a:r>
              <a:rPr lang="uk-UA" b="1" dirty="0" err="1">
                <a:solidFill>
                  <a:srgbClr val="0070C0"/>
                </a:solidFill>
              </a:rPr>
              <a:t>наноструктур</a:t>
            </a:r>
            <a:r>
              <a:rPr lang="uk-UA" b="1" dirty="0">
                <a:solidFill>
                  <a:srgbClr val="0070C0"/>
                </a:solidFill>
              </a:rPr>
              <a:t> </a:t>
            </a:r>
          </a:p>
          <a:p>
            <a:pPr algn="ctr"/>
            <a:r>
              <a:rPr lang="uk-UA" b="1" dirty="0">
                <a:solidFill>
                  <a:srgbClr val="0070C0"/>
                </a:solidFill>
              </a:rPr>
              <a:t>та </a:t>
            </a:r>
            <a:r>
              <a:rPr lang="uk-UA" b="1" dirty="0" err="1">
                <a:solidFill>
                  <a:srgbClr val="0070C0"/>
                </a:solidFill>
              </a:rPr>
              <a:t>спінтроніка</a:t>
            </a:r>
            <a:endParaRPr lang="uk-UA" b="1" dirty="0">
              <a:solidFill>
                <a:srgbClr val="0070C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171335" y="4124511"/>
            <a:ext cx="3790335" cy="6463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uk-UA" b="1" dirty="0">
                <a:solidFill>
                  <a:srgbClr val="0070C0"/>
                </a:solidFill>
              </a:rPr>
              <a:t>Синтез та фізика напівпровідникових </a:t>
            </a:r>
            <a:r>
              <a:rPr lang="uk-UA" b="1" dirty="0" err="1">
                <a:solidFill>
                  <a:srgbClr val="0070C0"/>
                </a:solidFill>
              </a:rPr>
              <a:t>наноструктур</a:t>
            </a:r>
            <a:endParaRPr lang="uk-UA" b="1" dirty="0">
              <a:solidFill>
                <a:srgbClr val="0070C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254180" y="1451796"/>
            <a:ext cx="3790335" cy="6463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uk-UA" b="1" dirty="0">
                <a:solidFill>
                  <a:srgbClr val="0070C0"/>
                </a:solidFill>
              </a:rPr>
              <a:t>Структурні дослідження матеріалів і </a:t>
            </a:r>
            <a:r>
              <a:rPr lang="uk-UA" b="1" dirty="0" err="1">
                <a:solidFill>
                  <a:srgbClr val="0070C0"/>
                </a:solidFill>
              </a:rPr>
              <a:t>наноструктур</a:t>
            </a:r>
            <a:endParaRPr lang="uk-UA" b="1" dirty="0">
              <a:solidFill>
                <a:srgbClr val="0070C0"/>
              </a:solidFill>
            </a:endParaRPr>
          </a:p>
        </p:txBody>
      </p:sp>
      <p:pic>
        <p:nvPicPr>
          <p:cNvPr id="18" name="Рисунок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0056" y="3045385"/>
            <a:ext cx="887520" cy="820205"/>
          </a:xfrm>
          <a:prstGeom prst="rect">
            <a:avLst/>
          </a:prstGeom>
        </p:spPr>
      </p:pic>
      <p:pic>
        <p:nvPicPr>
          <p:cNvPr id="19" name="Picture 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12" t="1441" r="1444" b="48274"/>
          <a:stretch/>
        </p:blipFill>
        <p:spPr bwMode="auto">
          <a:xfrm>
            <a:off x="2389162" y="2178839"/>
            <a:ext cx="901788" cy="8280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Рисунок 20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4418" y="4813978"/>
            <a:ext cx="1498623" cy="80006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15" b="25667"/>
          <a:stretch/>
        </p:blipFill>
        <p:spPr>
          <a:xfrm>
            <a:off x="2382518" y="5630729"/>
            <a:ext cx="1217945" cy="940076"/>
          </a:xfrm>
          <a:prstGeom prst="rect">
            <a:avLst/>
          </a:prstGeom>
        </p:spPr>
      </p:pic>
      <p:pic>
        <p:nvPicPr>
          <p:cNvPr id="23" name="Picture 5" descr="aaa5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8486" y="2115118"/>
            <a:ext cx="1181344" cy="87594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8" descr="nanomaterials-03-00486-g011-1024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8486" y="3021112"/>
            <a:ext cx="1181344" cy="86875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16" descr="images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1036" y="5975019"/>
            <a:ext cx="585756" cy="44934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Picture 17" descr="9157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05" t="12956" r="10405" b="12956"/>
          <a:stretch>
            <a:fillRect/>
          </a:stretch>
        </p:blipFill>
        <p:spPr bwMode="auto">
          <a:xfrm>
            <a:off x="6530708" y="5975019"/>
            <a:ext cx="578747" cy="44934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Picture 2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3" t="3024" r="20340" b="53955"/>
          <a:stretch/>
        </p:blipFill>
        <p:spPr bwMode="auto">
          <a:xfrm>
            <a:off x="6530708" y="4823372"/>
            <a:ext cx="1250836" cy="9885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Рисунок 29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68" t="6033" r="8914" b="6474"/>
          <a:stretch/>
        </p:blipFill>
        <p:spPr>
          <a:xfrm>
            <a:off x="10369316" y="2298100"/>
            <a:ext cx="1580878" cy="1251529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4" r="10044"/>
          <a:stretch/>
        </p:blipFill>
        <p:spPr>
          <a:xfrm>
            <a:off x="8334030" y="2348806"/>
            <a:ext cx="1918538" cy="10516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684" y="2258264"/>
            <a:ext cx="1842723" cy="13810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Рисунок 15"/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47" r="19020"/>
          <a:stretch/>
        </p:blipFill>
        <p:spPr>
          <a:xfrm>
            <a:off x="4307544" y="2239345"/>
            <a:ext cx="2068434" cy="14232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1" name="Рисунок 30"/>
          <p:cNvPicPr>
            <a:picLocks noChangeAspect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75" r="11775"/>
          <a:stretch/>
        </p:blipFill>
        <p:spPr>
          <a:xfrm>
            <a:off x="4334493" y="5111356"/>
            <a:ext cx="1941341" cy="11037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2" name="Рисунок 31"/>
          <p:cNvPicPr>
            <a:picLocks noChangeAspect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6" r="14125"/>
          <a:stretch/>
        </p:blipFill>
        <p:spPr>
          <a:xfrm>
            <a:off x="203104" y="5093276"/>
            <a:ext cx="2061464" cy="11800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29" name="Групувати 28"/>
          <p:cNvGrpSpPr/>
          <p:nvPr/>
        </p:nvGrpSpPr>
        <p:grpSpPr>
          <a:xfrm>
            <a:off x="8254180" y="4124510"/>
            <a:ext cx="3790335" cy="2472741"/>
            <a:chOff x="8254180" y="4124510"/>
            <a:chExt cx="3790335" cy="2472741"/>
          </a:xfrm>
        </p:grpSpPr>
        <p:sp>
          <p:nvSpPr>
            <p:cNvPr id="40" name="Прямокутник 39"/>
            <p:cNvSpPr/>
            <p:nvPr/>
          </p:nvSpPr>
          <p:spPr>
            <a:xfrm>
              <a:off x="8254180" y="4134270"/>
              <a:ext cx="3790335" cy="246298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outerShdw blurRad="101600" dist="1397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0" rtlCol="0" anchor="ctr"/>
            <a:lstStyle/>
            <a:p>
              <a:pPr algn="ctr"/>
              <a:endParaRPr lang="uk-UA" sz="2200" b="1">
                <a:solidFill>
                  <a:srgbClr val="B40000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8254180" y="4124510"/>
              <a:ext cx="3790335" cy="646331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uk-UA" b="1" dirty="0">
                  <a:solidFill>
                    <a:srgbClr val="0070C0"/>
                  </a:solidFill>
                </a:rPr>
                <a:t>Комп'ютерне моделювання </a:t>
              </a:r>
              <a:r>
                <a:rPr lang="uk-UA" b="1" dirty="0" err="1">
                  <a:solidFill>
                    <a:srgbClr val="0070C0"/>
                  </a:solidFill>
                </a:rPr>
                <a:t>наноструктур</a:t>
              </a:r>
              <a:endParaRPr lang="uk-UA" b="1" dirty="0">
                <a:solidFill>
                  <a:srgbClr val="0070C0"/>
                </a:solidFill>
              </a:endParaRPr>
            </a:p>
          </p:txBody>
        </p:sp>
        <p:pic>
          <p:nvPicPr>
            <p:cNvPr id="5" name="Рисунок 4"/>
            <p:cNvPicPr>
              <a:picLocks noChangeAspect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00707" y="4802239"/>
              <a:ext cx="1098052" cy="823539"/>
            </a:xfrm>
            <a:prstGeom prst="rect">
              <a:avLst/>
            </a:prstGeom>
          </p:spPr>
        </p:pic>
        <p:pic>
          <p:nvPicPr>
            <p:cNvPr id="9" name="Рисунок 8"/>
            <p:cNvPicPr>
              <a:picLocks noChangeAspect="1"/>
            </p:cNvPicPr>
            <p:nvPr/>
          </p:nvPicPr>
          <p:blipFill rotWithShape="1"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26" t="26667" r="9282"/>
            <a:stretch/>
          </p:blipFill>
          <p:spPr>
            <a:xfrm>
              <a:off x="8334030" y="5126753"/>
              <a:ext cx="1710703" cy="107294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8" name="Рисунок 7"/>
            <p:cNvPicPr>
              <a:picLocks noChangeAspect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52142" y="5699745"/>
              <a:ext cx="1098052" cy="823539"/>
            </a:xfrm>
            <a:prstGeom prst="rect">
              <a:avLst/>
            </a:prstGeom>
          </p:spPr>
        </p:pic>
        <p:pic>
          <p:nvPicPr>
            <p:cNvPr id="21" name="Рисунок 20"/>
            <p:cNvPicPr>
              <a:picLocks noChangeAspect="1"/>
            </p:cNvPicPr>
            <p:nvPr/>
          </p:nvPicPr>
          <p:blipFill rotWithShape="1"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455" t="9225" r="9208" b="12142"/>
            <a:stretch/>
          </p:blipFill>
          <p:spPr>
            <a:xfrm>
              <a:off x="11254733" y="4980574"/>
              <a:ext cx="700005" cy="507550"/>
            </a:xfrm>
            <a:prstGeom prst="rect">
              <a:avLst/>
            </a:prstGeom>
          </p:spPr>
        </p:pic>
        <p:pic>
          <p:nvPicPr>
            <p:cNvPr id="22" name="Рисунок 21"/>
            <p:cNvPicPr>
              <a:picLocks noChangeAspect="1"/>
            </p:cNvPicPr>
            <p:nvPr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83308">
              <a:off x="9892189" y="5679948"/>
              <a:ext cx="1150845" cy="86313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6324460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36" grpId="0" animBg="1"/>
      <p:bldP spid="37" grpId="0" animBg="1"/>
      <p:bldP spid="38" grpId="0" animBg="1"/>
      <p:bldP spid="39" grpId="0" animBg="1"/>
      <p:bldP spid="4" grpId="0" animBg="1"/>
      <p:bldP spid="11" grpId="0" animBg="1"/>
      <p:bldP spid="12" grpId="0" animBg="1"/>
      <p:bldP spid="13" grpId="0" animBg="1"/>
      <p:bldP spid="1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4B1174B-DF1C-477C-AD9A-D26EDE3ADA5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7297" y="1220631"/>
            <a:ext cx="9524036" cy="5400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324314"/>
            <a:ext cx="12192000" cy="876803"/>
          </a:xfrm>
        </p:spPr>
        <p:txBody>
          <a:bodyPr>
            <a:normAutofit fontScale="90000"/>
          </a:bodyPr>
          <a:lstStyle/>
          <a:p>
            <a:r>
              <a:rPr lang="uk-UA" sz="3600" dirty="0">
                <a:solidFill>
                  <a:srgbClr val="002060"/>
                </a:solidFill>
              </a:rPr>
              <a:t>Напрями наукових досліджень </a:t>
            </a:r>
            <a:br>
              <a:rPr lang="uk-UA" sz="3600" dirty="0">
                <a:solidFill>
                  <a:srgbClr val="002060"/>
                </a:solidFill>
              </a:rPr>
            </a:br>
            <a:r>
              <a:rPr lang="uk-UA" sz="3600" dirty="0">
                <a:solidFill>
                  <a:srgbClr val="002060"/>
                </a:solidFill>
              </a:rPr>
              <a:t>кафедри загальної фізики</a:t>
            </a:r>
          </a:p>
        </p:txBody>
      </p:sp>
      <p:sp>
        <p:nvSpPr>
          <p:cNvPr id="17" name="Прямокутник 16"/>
          <p:cNvSpPr/>
          <p:nvPr/>
        </p:nvSpPr>
        <p:spPr>
          <a:xfrm>
            <a:off x="246586" y="1342612"/>
            <a:ext cx="3790335" cy="246298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101600" dist="1397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endParaRPr lang="uk-UA" sz="2200" b="1">
              <a:solidFill>
                <a:srgbClr val="B40000"/>
              </a:solidFill>
            </a:endParaRPr>
          </a:p>
        </p:txBody>
      </p:sp>
      <p:sp>
        <p:nvSpPr>
          <p:cNvPr id="36" name="Прямокутник 35"/>
          <p:cNvSpPr/>
          <p:nvPr/>
        </p:nvSpPr>
        <p:spPr>
          <a:xfrm>
            <a:off x="4171336" y="1332854"/>
            <a:ext cx="3790335" cy="246298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101600" dist="1397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endParaRPr lang="uk-UA" sz="2200" b="1">
              <a:solidFill>
                <a:srgbClr val="B40000"/>
              </a:solidFill>
            </a:endParaRPr>
          </a:p>
        </p:txBody>
      </p:sp>
      <p:sp>
        <p:nvSpPr>
          <p:cNvPr id="37" name="Прямокутник 36"/>
          <p:cNvSpPr/>
          <p:nvPr/>
        </p:nvSpPr>
        <p:spPr>
          <a:xfrm>
            <a:off x="8254180" y="1342612"/>
            <a:ext cx="3790335" cy="246298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101600" dist="1397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endParaRPr lang="uk-UA" sz="2200" b="1">
              <a:solidFill>
                <a:srgbClr val="B40000"/>
              </a:solidFill>
            </a:endParaRPr>
          </a:p>
        </p:txBody>
      </p:sp>
      <p:sp>
        <p:nvSpPr>
          <p:cNvPr id="38" name="Прямокутник 37"/>
          <p:cNvSpPr/>
          <p:nvPr/>
        </p:nvSpPr>
        <p:spPr>
          <a:xfrm>
            <a:off x="229173" y="4015329"/>
            <a:ext cx="2679100" cy="246298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101600" dist="1397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endParaRPr lang="uk-UA" sz="2200" b="1">
              <a:solidFill>
                <a:srgbClr val="B4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14633" y="1571354"/>
            <a:ext cx="3607455" cy="175432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 err="1">
                <a:solidFill>
                  <a:srgbClr val="0070C0"/>
                </a:solidFill>
              </a:rPr>
              <a:t>Фізика</a:t>
            </a:r>
            <a:r>
              <a:rPr lang="ru-RU" sz="2400" b="1" dirty="0">
                <a:solidFill>
                  <a:srgbClr val="0070C0"/>
                </a:solidFill>
              </a:rPr>
              <a:t> </a:t>
            </a:r>
            <a:r>
              <a:rPr lang="ru-RU" sz="2400" b="1" dirty="0" err="1">
                <a:solidFill>
                  <a:srgbClr val="0070C0"/>
                </a:solidFill>
              </a:rPr>
              <a:t>напівпровідникових</a:t>
            </a:r>
            <a:r>
              <a:rPr lang="ru-RU" sz="2400" b="1" dirty="0">
                <a:solidFill>
                  <a:srgbClr val="0070C0"/>
                </a:solidFill>
              </a:rPr>
              <a:t> наносистем</a:t>
            </a:r>
            <a:br>
              <a:rPr lang="ru-RU" sz="2400" b="1" dirty="0">
                <a:solidFill>
                  <a:srgbClr val="0070C0"/>
                </a:solidFill>
              </a:rPr>
            </a:br>
            <a:r>
              <a:rPr lang="ru-RU" b="1" dirty="0">
                <a:solidFill>
                  <a:srgbClr val="0070C0"/>
                </a:solidFill>
              </a:rPr>
              <a:t>(проф. </a:t>
            </a:r>
            <a:r>
              <a:rPr lang="ru-RU" b="1" dirty="0" err="1">
                <a:solidFill>
                  <a:srgbClr val="0070C0"/>
                </a:solidFill>
              </a:rPr>
              <a:t>Коротченков</a:t>
            </a:r>
            <a:r>
              <a:rPr lang="ru-RU" b="1" dirty="0">
                <a:solidFill>
                  <a:srgbClr val="0070C0"/>
                </a:solidFill>
              </a:rPr>
              <a:t> О.О)</a:t>
            </a:r>
          </a:p>
          <a:p>
            <a:pPr algn="ctr"/>
            <a:r>
              <a:rPr lang="ru-RU" b="1" dirty="0">
                <a:solidFill>
                  <a:srgbClr val="CC0000"/>
                </a:solidFill>
              </a:rPr>
              <a:t> </a:t>
            </a:r>
          </a:p>
        </p:txBody>
      </p:sp>
      <p:pic>
        <p:nvPicPr>
          <p:cNvPr id="33" name="Рисунок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596" y="304800"/>
            <a:ext cx="806400" cy="810000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sp>
        <p:nvSpPr>
          <p:cNvPr id="35" name="TextBox 34"/>
          <p:cNvSpPr txBox="1"/>
          <p:nvPr/>
        </p:nvSpPr>
        <p:spPr>
          <a:xfrm>
            <a:off x="8345619" y="1722633"/>
            <a:ext cx="3607455" cy="166199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 err="1">
                <a:solidFill>
                  <a:srgbClr val="0070C0"/>
                </a:solidFill>
              </a:rPr>
              <a:t>Фізика</a:t>
            </a:r>
            <a:r>
              <a:rPr lang="ru-RU" sz="2400" b="1" dirty="0">
                <a:solidFill>
                  <a:srgbClr val="0070C0"/>
                </a:solidFill>
              </a:rPr>
              <a:t> </a:t>
            </a:r>
            <a:r>
              <a:rPr lang="ru-RU" sz="2400" b="1" dirty="0" err="1">
                <a:solidFill>
                  <a:srgbClr val="0070C0"/>
                </a:solidFill>
              </a:rPr>
              <a:t>вуглецевих</a:t>
            </a:r>
            <a:r>
              <a:rPr lang="ru-RU" sz="2400" b="1" dirty="0">
                <a:solidFill>
                  <a:srgbClr val="0070C0"/>
                </a:solidFill>
              </a:rPr>
              <a:t> </a:t>
            </a:r>
            <a:r>
              <a:rPr lang="ru-RU" sz="2400" b="1" dirty="0" err="1">
                <a:solidFill>
                  <a:srgbClr val="0070C0"/>
                </a:solidFill>
              </a:rPr>
              <a:t>наносистем</a:t>
            </a:r>
            <a:endParaRPr lang="ru-RU" sz="2400" b="1" dirty="0">
              <a:solidFill>
                <a:srgbClr val="0070C0"/>
              </a:solidFill>
            </a:endParaRPr>
          </a:p>
          <a:p>
            <a:pPr algn="ctr"/>
            <a:r>
              <a:rPr lang="ru-RU" b="1" dirty="0">
                <a:solidFill>
                  <a:srgbClr val="0070C0"/>
                </a:solidFill>
              </a:rPr>
              <a:t>(проф. </a:t>
            </a:r>
            <a:r>
              <a:rPr lang="ru-RU" b="1" dirty="0" err="1">
                <a:solidFill>
                  <a:srgbClr val="0070C0"/>
                </a:solidFill>
              </a:rPr>
              <a:t>Мацуй</a:t>
            </a:r>
            <a:r>
              <a:rPr lang="ru-RU" b="1" dirty="0">
                <a:solidFill>
                  <a:srgbClr val="0070C0"/>
                </a:solidFill>
              </a:rPr>
              <a:t> Л.Ю.) </a:t>
            </a:r>
            <a:br>
              <a:rPr lang="ru-RU" b="1" dirty="0">
                <a:solidFill>
                  <a:srgbClr val="0070C0"/>
                </a:solidFill>
              </a:rPr>
            </a:br>
            <a:endParaRPr lang="ru-RU" b="1" dirty="0">
              <a:solidFill>
                <a:srgbClr val="0070C0"/>
              </a:solidFill>
            </a:endParaRPr>
          </a:p>
          <a:p>
            <a:pPr algn="ctr"/>
            <a:endParaRPr lang="ru-RU" b="1" dirty="0">
              <a:solidFill>
                <a:srgbClr val="0070C0"/>
              </a:solidFill>
            </a:endParaRPr>
          </a:p>
        </p:txBody>
      </p:sp>
      <p:sp>
        <p:nvSpPr>
          <p:cNvPr id="43" name="Прямокутник 42"/>
          <p:cNvSpPr/>
          <p:nvPr/>
        </p:nvSpPr>
        <p:spPr>
          <a:xfrm>
            <a:off x="3186451" y="4015324"/>
            <a:ext cx="2720931" cy="246298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101600" dist="1397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endParaRPr lang="uk-UA" sz="2200" b="1">
              <a:solidFill>
                <a:srgbClr val="B40000"/>
              </a:solidFill>
            </a:endParaRPr>
          </a:p>
        </p:txBody>
      </p:sp>
      <p:sp>
        <p:nvSpPr>
          <p:cNvPr id="45" name="Прямокутник 44"/>
          <p:cNvSpPr/>
          <p:nvPr/>
        </p:nvSpPr>
        <p:spPr>
          <a:xfrm>
            <a:off x="9312399" y="4015322"/>
            <a:ext cx="2720931" cy="246298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101600" dist="1397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endParaRPr lang="uk-UA" sz="2200" b="1">
              <a:solidFill>
                <a:srgbClr val="B40000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420583" y="1532829"/>
            <a:ext cx="3291840" cy="198515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>
                <a:solidFill>
                  <a:srgbClr val="CC0000"/>
                </a:solidFill>
              </a:rPr>
              <a:t> </a:t>
            </a:r>
            <a:r>
              <a:rPr lang="ru-RU" sz="1900" b="1" dirty="0" err="1">
                <a:solidFill>
                  <a:srgbClr val="0070C0"/>
                </a:solidFill>
              </a:rPr>
              <a:t>Активний</a:t>
            </a:r>
            <a:r>
              <a:rPr lang="ru-RU" sz="1900" b="1" dirty="0">
                <a:solidFill>
                  <a:srgbClr val="0070C0"/>
                </a:solidFill>
              </a:rPr>
              <a:t> ультразвук як </a:t>
            </a:r>
            <a:r>
              <a:rPr lang="ru-RU" sz="1900" b="1" dirty="0" err="1">
                <a:solidFill>
                  <a:srgbClr val="0070C0"/>
                </a:solidFill>
              </a:rPr>
              <a:t>інструмент</a:t>
            </a:r>
            <a:r>
              <a:rPr lang="ru-RU" sz="1900" b="1" dirty="0">
                <a:solidFill>
                  <a:srgbClr val="0070C0"/>
                </a:solidFill>
              </a:rPr>
              <a:t> </a:t>
            </a:r>
            <a:r>
              <a:rPr lang="ru-RU" sz="1900" b="1" dirty="0" err="1">
                <a:solidFill>
                  <a:srgbClr val="0070C0"/>
                </a:solidFill>
              </a:rPr>
              <a:t>інженерії</a:t>
            </a:r>
            <a:r>
              <a:rPr lang="ru-RU" sz="1900" b="1" dirty="0">
                <a:solidFill>
                  <a:srgbClr val="0070C0"/>
                </a:solidFill>
              </a:rPr>
              <a:t> </a:t>
            </a:r>
            <a:r>
              <a:rPr lang="ru-RU" sz="1900" b="1" dirty="0" err="1">
                <a:solidFill>
                  <a:srgbClr val="0070C0"/>
                </a:solidFill>
              </a:rPr>
              <a:t>дефектів</a:t>
            </a:r>
            <a:r>
              <a:rPr lang="ru-RU" sz="1900" b="1" dirty="0">
                <a:solidFill>
                  <a:srgbClr val="0070C0"/>
                </a:solidFill>
              </a:rPr>
              <a:t> у  </a:t>
            </a:r>
            <a:r>
              <a:rPr lang="ru-RU" sz="1900" b="1" dirty="0" err="1">
                <a:solidFill>
                  <a:srgbClr val="0070C0"/>
                </a:solidFill>
              </a:rPr>
              <a:t>напівпровідникових</a:t>
            </a:r>
            <a:r>
              <a:rPr lang="ru-RU" sz="1900" b="1" dirty="0">
                <a:solidFill>
                  <a:srgbClr val="0070C0"/>
                </a:solidFill>
              </a:rPr>
              <a:t> системах </a:t>
            </a:r>
          </a:p>
          <a:p>
            <a:pPr algn="ctr"/>
            <a:r>
              <a:rPr lang="ru-RU" sz="1900" b="1" dirty="0">
                <a:solidFill>
                  <a:srgbClr val="0070C0"/>
                </a:solidFill>
              </a:rPr>
              <a:t>(проф. </a:t>
            </a:r>
            <a:r>
              <a:rPr lang="ru-RU" sz="1900" b="1" dirty="0" err="1">
                <a:solidFill>
                  <a:srgbClr val="0070C0"/>
                </a:solidFill>
              </a:rPr>
              <a:t>Оліх</a:t>
            </a:r>
            <a:r>
              <a:rPr lang="ru-RU" sz="1900" b="1" dirty="0">
                <a:solidFill>
                  <a:srgbClr val="0070C0"/>
                </a:solidFill>
              </a:rPr>
              <a:t> О.Я.) 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9403845" y="4220773"/>
            <a:ext cx="2558982" cy="196977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ru-RU" b="1" dirty="0" err="1">
                <a:solidFill>
                  <a:srgbClr val="0070C0"/>
                </a:solidFill>
              </a:rPr>
              <a:t>Використання</a:t>
            </a:r>
            <a:r>
              <a:rPr lang="ru-RU" b="1" dirty="0">
                <a:solidFill>
                  <a:srgbClr val="0070C0"/>
                </a:solidFill>
              </a:rPr>
              <a:t> машинного </a:t>
            </a:r>
            <a:r>
              <a:rPr lang="ru-RU" b="1" dirty="0" err="1">
                <a:solidFill>
                  <a:srgbClr val="0070C0"/>
                </a:solidFill>
              </a:rPr>
              <a:t>навчання</a:t>
            </a:r>
            <a:r>
              <a:rPr lang="ru-RU" b="1" dirty="0">
                <a:solidFill>
                  <a:srgbClr val="0070C0"/>
                </a:solidFill>
              </a:rPr>
              <a:t> для </a:t>
            </a:r>
            <a:r>
              <a:rPr lang="ru-RU" b="1" dirty="0" err="1">
                <a:solidFill>
                  <a:srgbClr val="0070C0"/>
                </a:solidFill>
              </a:rPr>
              <a:t>характеризації</a:t>
            </a:r>
            <a:r>
              <a:rPr lang="ru-RU" b="1" dirty="0">
                <a:solidFill>
                  <a:srgbClr val="0070C0"/>
                </a:solidFill>
              </a:rPr>
              <a:t> </a:t>
            </a:r>
            <a:r>
              <a:rPr lang="ru-RU" b="1" dirty="0" err="1">
                <a:solidFill>
                  <a:srgbClr val="0070C0"/>
                </a:solidFill>
              </a:rPr>
              <a:t>напівпровідникових</a:t>
            </a:r>
            <a:r>
              <a:rPr lang="ru-RU" b="1" dirty="0">
                <a:solidFill>
                  <a:srgbClr val="0070C0"/>
                </a:solidFill>
              </a:rPr>
              <a:t> систем</a:t>
            </a:r>
          </a:p>
          <a:p>
            <a:pPr algn="ctr"/>
            <a:r>
              <a:rPr lang="ru-RU" sz="1600" b="1" dirty="0">
                <a:solidFill>
                  <a:srgbClr val="0070C0"/>
                </a:solidFill>
              </a:rPr>
              <a:t>(проф. Оліх </a:t>
            </a:r>
            <a:r>
              <a:rPr lang="ru-RU" sz="1600" b="1" dirty="0" err="1">
                <a:solidFill>
                  <a:srgbClr val="0070C0"/>
                </a:solidFill>
              </a:rPr>
              <a:t>О.Я</a:t>
            </a:r>
            <a:r>
              <a:rPr lang="ru-RU" sz="1600" b="1" dirty="0">
                <a:solidFill>
                  <a:srgbClr val="0070C0"/>
                </a:solidFill>
              </a:rPr>
              <a:t>.)</a:t>
            </a:r>
          </a:p>
          <a:p>
            <a:pPr algn="ctr"/>
            <a:endParaRPr lang="ru-RU" sz="1600" b="1" dirty="0">
              <a:solidFill>
                <a:srgbClr val="0070C0"/>
              </a:solidFill>
            </a:endParaRPr>
          </a:p>
        </p:txBody>
      </p:sp>
      <p:sp>
        <p:nvSpPr>
          <p:cNvPr id="46" name="Прямокутник 45"/>
          <p:cNvSpPr/>
          <p:nvPr/>
        </p:nvSpPr>
        <p:spPr>
          <a:xfrm>
            <a:off x="6249425" y="4015322"/>
            <a:ext cx="2720931" cy="246298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101600" dist="1397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endParaRPr lang="uk-UA" sz="2200" b="1">
              <a:solidFill>
                <a:srgbClr val="B40000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6330399" y="4228824"/>
            <a:ext cx="2558982" cy="196977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ru-RU" b="1" dirty="0" err="1">
                <a:solidFill>
                  <a:srgbClr val="0070C0"/>
                </a:solidFill>
              </a:rPr>
              <a:t>Фізика</a:t>
            </a:r>
            <a:r>
              <a:rPr lang="ru-RU" b="1" dirty="0">
                <a:solidFill>
                  <a:srgbClr val="0070C0"/>
                </a:solidFill>
              </a:rPr>
              <a:t> </a:t>
            </a:r>
            <a:r>
              <a:rPr lang="ru-RU" b="1" dirty="0" err="1">
                <a:solidFill>
                  <a:srgbClr val="0070C0"/>
                </a:solidFill>
              </a:rPr>
              <a:t>фототермоакустичних</a:t>
            </a:r>
            <a:r>
              <a:rPr lang="ru-RU" b="1" dirty="0">
                <a:solidFill>
                  <a:srgbClr val="0070C0"/>
                </a:solidFill>
              </a:rPr>
              <a:t> </a:t>
            </a:r>
            <a:r>
              <a:rPr lang="ru-RU" b="1" dirty="0" err="1">
                <a:solidFill>
                  <a:srgbClr val="0070C0"/>
                </a:solidFill>
              </a:rPr>
              <a:t>явищ</a:t>
            </a:r>
            <a:r>
              <a:rPr lang="ru-RU" b="1" dirty="0">
                <a:solidFill>
                  <a:srgbClr val="0070C0"/>
                </a:solidFill>
              </a:rPr>
              <a:t> в </a:t>
            </a:r>
            <a:r>
              <a:rPr lang="ru-RU" b="1" dirty="0" err="1">
                <a:solidFill>
                  <a:srgbClr val="0070C0"/>
                </a:solidFill>
              </a:rPr>
              <a:t>низькорозмірних</a:t>
            </a:r>
            <a:r>
              <a:rPr lang="ru-RU" b="1" dirty="0">
                <a:solidFill>
                  <a:srgbClr val="0070C0"/>
                </a:solidFill>
              </a:rPr>
              <a:t> системах</a:t>
            </a:r>
          </a:p>
          <a:p>
            <a:pPr algn="ctr"/>
            <a:r>
              <a:rPr lang="ru-RU" sz="1600" b="1" dirty="0">
                <a:solidFill>
                  <a:srgbClr val="0070C0"/>
                </a:solidFill>
              </a:rPr>
              <a:t>(к.ф.-м.н. </a:t>
            </a:r>
            <a:r>
              <a:rPr lang="ru-RU" sz="1600" b="1" dirty="0" err="1">
                <a:solidFill>
                  <a:srgbClr val="0070C0"/>
                </a:solidFill>
              </a:rPr>
              <a:t>Ліщук</a:t>
            </a:r>
            <a:r>
              <a:rPr lang="ru-RU" sz="1600" b="1" dirty="0">
                <a:solidFill>
                  <a:srgbClr val="0070C0"/>
                </a:solidFill>
              </a:rPr>
              <a:t> П.О., </a:t>
            </a:r>
            <a:r>
              <a:rPr lang="ru-RU" sz="1600" b="1" dirty="0" err="1">
                <a:solidFill>
                  <a:srgbClr val="0070C0"/>
                </a:solidFill>
              </a:rPr>
              <a:t>к.ф</a:t>
            </a:r>
            <a:r>
              <a:rPr lang="ru-RU" sz="1600" b="1" dirty="0">
                <a:solidFill>
                  <a:srgbClr val="0070C0"/>
                </a:solidFill>
              </a:rPr>
              <a:t>.-м.-н. Кузьмич А.Г.)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295052" y="4190029"/>
            <a:ext cx="2549356" cy="203132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uk-UA" sz="1700" b="1" dirty="0">
                <a:solidFill>
                  <a:srgbClr val="0070C0"/>
                </a:solidFill>
              </a:rPr>
              <a:t> </a:t>
            </a:r>
            <a:r>
              <a:rPr lang="ru-RU" b="1" dirty="0" err="1">
                <a:solidFill>
                  <a:srgbClr val="0070C0"/>
                </a:solidFill>
              </a:rPr>
              <a:t>Рентгенівська</a:t>
            </a:r>
            <a:r>
              <a:rPr lang="ru-RU" b="1" dirty="0">
                <a:solidFill>
                  <a:srgbClr val="0070C0"/>
                </a:solidFill>
              </a:rPr>
              <a:t>  </a:t>
            </a:r>
            <a:r>
              <a:rPr lang="ru-RU" b="1" dirty="0" err="1">
                <a:solidFill>
                  <a:srgbClr val="0070C0"/>
                </a:solidFill>
              </a:rPr>
              <a:t>дифрактометрія</a:t>
            </a:r>
            <a:r>
              <a:rPr lang="ru-RU" b="1" dirty="0">
                <a:solidFill>
                  <a:srgbClr val="0070C0"/>
                </a:solidFill>
              </a:rPr>
              <a:t> </a:t>
            </a:r>
            <a:r>
              <a:rPr lang="ru-RU" b="1" dirty="0" err="1">
                <a:solidFill>
                  <a:srgbClr val="0070C0"/>
                </a:solidFill>
              </a:rPr>
              <a:t>конденсованих</a:t>
            </a:r>
            <a:r>
              <a:rPr lang="ru-RU" b="1" dirty="0">
                <a:solidFill>
                  <a:srgbClr val="0070C0"/>
                </a:solidFill>
              </a:rPr>
              <a:t> систем</a:t>
            </a:r>
          </a:p>
          <a:p>
            <a:pPr algn="ctr"/>
            <a:endParaRPr lang="ru-RU" b="1" dirty="0">
              <a:solidFill>
                <a:srgbClr val="0070C0"/>
              </a:solidFill>
            </a:endParaRPr>
          </a:p>
          <a:p>
            <a:pPr algn="ctr"/>
            <a:r>
              <a:rPr lang="ru-RU" b="1" dirty="0">
                <a:solidFill>
                  <a:srgbClr val="0070C0"/>
                </a:solidFill>
              </a:rPr>
              <a:t>(</a:t>
            </a:r>
            <a:r>
              <a:rPr lang="ru-RU" sz="1600" b="1" dirty="0">
                <a:solidFill>
                  <a:srgbClr val="0070C0"/>
                </a:solidFill>
              </a:rPr>
              <a:t>проф. </a:t>
            </a:r>
            <a:r>
              <a:rPr lang="ru-RU" sz="1600" b="1" dirty="0" err="1">
                <a:solidFill>
                  <a:srgbClr val="0070C0"/>
                </a:solidFill>
              </a:rPr>
              <a:t>Боровий</a:t>
            </a:r>
            <a:r>
              <a:rPr lang="ru-RU" sz="1600" b="1" dirty="0">
                <a:solidFill>
                  <a:srgbClr val="0070C0"/>
                </a:solidFill>
              </a:rPr>
              <a:t> </a:t>
            </a:r>
            <a:r>
              <a:rPr lang="ru-RU" sz="1600" b="1" dirty="0" err="1">
                <a:solidFill>
                  <a:srgbClr val="0070C0"/>
                </a:solidFill>
              </a:rPr>
              <a:t>М.О</a:t>
            </a:r>
            <a:r>
              <a:rPr lang="ru-RU" sz="1600" b="1" dirty="0">
                <a:solidFill>
                  <a:srgbClr val="0070C0"/>
                </a:solidFill>
              </a:rPr>
              <a:t>.</a:t>
            </a:r>
            <a:r>
              <a:rPr lang="ru-RU" b="1" dirty="0">
                <a:solidFill>
                  <a:srgbClr val="0070C0"/>
                </a:solidFill>
              </a:rPr>
              <a:t>)</a:t>
            </a:r>
          </a:p>
          <a:p>
            <a:pPr algn="ctr"/>
            <a:endParaRPr lang="ru-RU" b="1" dirty="0">
              <a:solidFill>
                <a:srgbClr val="0070C0"/>
              </a:solidFill>
            </a:endParaRPr>
          </a:p>
          <a:p>
            <a:pPr algn="ctr"/>
            <a:endParaRPr lang="ru-RU" b="1" dirty="0">
              <a:solidFill>
                <a:srgbClr val="0070C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305970" y="4220773"/>
            <a:ext cx="2481892" cy="203132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uk-UA" b="1" dirty="0" err="1">
                <a:solidFill>
                  <a:srgbClr val="0070C0"/>
                </a:solidFill>
              </a:rPr>
              <a:t>Наноструктуровані</a:t>
            </a:r>
            <a:r>
              <a:rPr lang="uk-UA" b="1" dirty="0">
                <a:solidFill>
                  <a:srgbClr val="0070C0"/>
                </a:solidFill>
              </a:rPr>
              <a:t> полімерні композити для захисту від мікрохвильового випромінювання</a:t>
            </a:r>
          </a:p>
          <a:p>
            <a:pPr algn="ctr"/>
            <a:r>
              <a:rPr lang="uk-UA" sz="1600" b="1" dirty="0">
                <a:solidFill>
                  <a:srgbClr val="0070C0"/>
                </a:solidFill>
              </a:rPr>
              <a:t> (д.ф.-</a:t>
            </a:r>
            <a:r>
              <a:rPr lang="uk-UA" sz="1600" b="1" dirty="0" err="1">
                <a:solidFill>
                  <a:srgbClr val="0070C0"/>
                </a:solidFill>
              </a:rPr>
              <a:t>м.н</a:t>
            </a:r>
            <a:r>
              <a:rPr lang="uk-UA" sz="1600" b="1" dirty="0">
                <a:solidFill>
                  <a:srgbClr val="0070C0"/>
                </a:solidFill>
              </a:rPr>
              <a:t>.</a:t>
            </a:r>
          </a:p>
          <a:p>
            <a:pPr algn="ctr"/>
            <a:r>
              <a:rPr lang="uk-UA" sz="1600" b="1" dirty="0">
                <a:solidFill>
                  <a:srgbClr val="0070C0"/>
                </a:solidFill>
              </a:rPr>
              <a:t> Вовченко Л.Л.)</a:t>
            </a:r>
          </a:p>
        </p:txBody>
      </p:sp>
    </p:spTree>
    <p:extLst>
      <p:ext uri="{BB962C8B-B14F-4D97-AF65-F5344CB8AC3E}">
        <p14:creationId xmlns:p14="http://schemas.microsoft.com/office/powerpoint/2010/main" val="13883985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36" grpId="0" animBg="1"/>
      <p:bldP spid="37" grpId="0" animBg="1"/>
      <p:bldP spid="38" grpId="0" animBg="1"/>
      <p:bldP spid="11" grpId="0" animBg="1"/>
      <p:bldP spid="35" grpId="0" animBg="1"/>
      <p:bldP spid="43" grpId="0" animBg="1"/>
      <p:bldP spid="45" grpId="0" animBg="1"/>
      <p:bldP spid="34" grpId="0" animBg="1"/>
      <p:bldP spid="42" grpId="0" animBg="1"/>
      <p:bldP spid="46" grpId="0" animBg="1"/>
      <p:bldP spid="47" grpId="0" animBg="1"/>
      <p:bldP spid="41" grpId="0" animBg="1"/>
      <p:bldP spid="1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440862"/>
            <a:ext cx="12192000" cy="614933"/>
          </a:xfrm>
        </p:spPr>
        <p:txBody>
          <a:bodyPr>
            <a:normAutofit/>
          </a:bodyPr>
          <a:lstStyle/>
          <a:p>
            <a:r>
              <a:rPr lang="uk-UA" sz="3600" dirty="0">
                <a:solidFill>
                  <a:srgbClr val="002060"/>
                </a:solidFill>
              </a:rPr>
              <a:t>Навчальні дисципліни</a:t>
            </a:r>
          </a:p>
        </p:txBody>
      </p:sp>
      <p:sp>
        <p:nvSpPr>
          <p:cNvPr id="32" name="Шестикутник 31"/>
          <p:cNvSpPr/>
          <p:nvPr/>
        </p:nvSpPr>
        <p:spPr>
          <a:xfrm>
            <a:off x="6262657" y="2861671"/>
            <a:ext cx="5852160" cy="936000"/>
          </a:xfrm>
          <a:prstGeom prst="hexagon">
            <a:avLst>
              <a:gd name="adj" fmla="val 38203"/>
              <a:gd name="vf" fmla="val 115470"/>
            </a:avLst>
          </a:prstGeom>
          <a:solidFill>
            <a:srgbClr val="0070C0"/>
          </a:solidFill>
          <a:ln>
            <a:noFill/>
          </a:ln>
          <a:effectLst>
            <a:outerShdw blurRad="101600" dist="1397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uk-UA" sz="2800" b="1" dirty="0">
                <a:solidFill>
                  <a:srgbClr val="FFFF00"/>
                </a:solidFill>
              </a:rPr>
              <a:t>Основи фізики </a:t>
            </a:r>
            <a:r>
              <a:rPr lang="uk-UA" sz="2800" b="1" dirty="0" err="1">
                <a:solidFill>
                  <a:srgbClr val="FFFF00"/>
                </a:solidFill>
              </a:rPr>
              <a:t>наносистем</a:t>
            </a:r>
            <a:endParaRPr lang="uk-UA" sz="2800" b="1" dirty="0">
              <a:solidFill>
                <a:srgbClr val="FFFF00"/>
              </a:solidFill>
            </a:endParaRPr>
          </a:p>
        </p:txBody>
      </p:sp>
      <p:sp>
        <p:nvSpPr>
          <p:cNvPr id="33" name="Шестикутник 32"/>
          <p:cNvSpPr/>
          <p:nvPr/>
        </p:nvSpPr>
        <p:spPr>
          <a:xfrm>
            <a:off x="136177" y="2861671"/>
            <a:ext cx="5852160" cy="936000"/>
          </a:xfrm>
          <a:prstGeom prst="hexagon">
            <a:avLst>
              <a:gd name="adj" fmla="val 38203"/>
              <a:gd name="vf" fmla="val 115470"/>
            </a:avLst>
          </a:prstGeom>
          <a:solidFill>
            <a:srgbClr val="0070C0"/>
          </a:solidFill>
          <a:ln>
            <a:noFill/>
          </a:ln>
          <a:effectLst>
            <a:outerShdw blurRad="101600" dist="1397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uk-UA" sz="2800" b="1" dirty="0">
                <a:solidFill>
                  <a:srgbClr val="FFFF00"/>
                </a:solidFill>
              </a:rPr>
              <a:t>Структура та механічні властивості твердих тіл</a:t>
            </a:r>
          </a:p>
        </p:txBody>
      </p:sp>
      <p:sp>
        <p:nvSpPr>
          <p:cNvPr id="34" name="Шестикутник 33"/>
          <p:cNvSpPr/>
          <p:nvPr/>
        </p:nvSpPr>
        <p:spPr>
          <a:xfrm>
            <a:off x="6262657" y="1551937"/>
            <a:ext cx="5852160" cy="936000"/>
          </a:xfrm>
          <a:prstGeom prst="hexagon">
            <a:avLst>
              <a:gd name="adj" fmla="val 38203"/>
              <a:gd name="vf" fmla="val 115470"/>
            </a:avLst>
          </a:prstGeom>
          <a:solidFill>
            <a:srgbClr val="0070C0"/>
          </a:solidFill>
          <a:ln>
            <a:noFill/>
          </a:ln>
          <a:effectLst>
            <a:outerShdw blurRad="101600" dist="1397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uk-UA" sz="2800" b="1" dirty="0">
                <a:solidFill>
                  <a:srgbClr val="FFFF00"/>
                </a:solidFill>
              </a:rPr>
              <a:t>Фізика сучасних матеріалів і </a:t>
            </a:r>
            <a:r>
              <a:rPr lang="uk-UA" sz="2800" b="1" dirty="0" err="1">
                <a:solidFill>
                  <a:srgbClr val="FFFF00"/>
                </a:solidFill>
              </a:rPr>
              <a:t>наноструктур</a:t>
            </a:r>
            <a:endParaRPr lang="uk-UA" sz="2800" b="1" dirty="0">
              <a:solidFill>
                <a:srgbClr val="FFFF00"/>
              </a:solidFill>
            </a:endParaRPr>
          </a:p>
        </p:txBody>
      </p:sp>
      <p:sp>
        <p:nvSpPr>
          <p:cNvPr id="38" name="Шестикутник 37"/>
          <p:cNvSpPr/>
          <p:nvPr/>
        </p:nvSpPr>
        <p:spPr>
          <a:xfrm>
            <a:off x="136177" y="5481138"/>
            <a:ext cx="5852160" cy="936000"/>
          </a:xfrm>
          <a:prstGeom prst="hexagon">
            <a:avLst>
              <a:gd name="adj" fmla="val 38203"/>
              <a:gd name="vf" fmla="val 115470"/>
            </a:avLst>
          </a:prstGeom>
          <a:solidFill>
            <a:srgbClr val="0070C0"/>
          </a:solidFill>
          <a:ln>
            <a:noFill/>
          </a:ln>
          <a:effectLst>
            <a:outerShdw blurRad="101600" dist="1397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ru-RU" sz="2800" b="1" dirty="0" err="1">
                <a:solidFill>
                  <a:srgbClr val="FFFF00"/>
                </a:solidFill>
              </a:rPr>
              <a:t>Фізика</a:t>
            </a:r>
            <a:r>
              <a:rPr lang="ru-RU" sz="2800" b="1" dirty="0">
                <a:solidFill>
                  <a:srgbClr val="FFFF00"/>
                </a:solidFill>
              </a:rPr>
              <a:t> </a:t>
            </a:r>
            <a:r>
              <a:rPr lang="ru-RU" sz="2800" b="1" dirty="0" err="1">
                <a:solidFill>
                  <a:srgbClr val="FFFF00"/>
                </a:solidFill>
              </a:rPr>
              <a:t>низькорозмірних</a:t>
            </a:r>
            <a:r>
              <a:rPr lang="ru-RU" sz="2800" b="1" dirty="0">
                <a:solidFill>
                  <a:srgbClr val="FFFF00"/>
                </a:solidFill>
              </a:rPr>
              <a:t> </a:t>
            </a:r>
            <a:r>
              <a:rPr lang="ru-RU" sz="2800" b="1" dirty="0" err="1">
                <a:solidFill>
                  <a:srgbClr val="FFFF00"/>
                </a:solidFill>
              </a:rPr>
              <a:t>вуглецевих</a:t>
            </a:r>
            <a:r>
              <a:rPr lang="ru-RU" sz="2800" b="1" dirty="0">
                <a:solidFill>
                  <a:srgbClr val="FFFF00"/>
                </a:solidFill>
              </a:rPr>
              <a:t> систем</a:t>
            </a:r>
          </a:p>
        </p:txBody>
      </p:sp>
      <p:sp>
        <p:nvSpPr>
          <p:cNvPr id="40" name="Шестикутник 39"/>
          <p:cNvSpPr/>
          <p:nvPr/>
        </p:nvSpPr>
        <p:spPr>
          <a:xfrm>
            <a:off x="166658" y="1551937"/>
            <a:ext cx="5852160" cy="936000"/>
          </a:xfrm>
          <a:prstGeom prst="hexagon">
            <a:avLst>
              <a:gd name="adj" fmla="val 38203"/>
              <a:gd name="vf" fmla="val 115470"/>
            </a:avLst>
          </a:prstGeom>
          <a:solidFill>
            <a:srgbClr val="0070C0"/>
          </a:solidFill>
          <a:ln>
            <a:noFill/>
          </a:ln>
          <a:effectLst>
            <a:outerShdw blurRad="101600" dist="1397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uk-UA" sz="2800" b="1" dirty="0">
                <a:solidFill>
                  <a:srgbClr val="FFFF00"/>
                </a:solidFill>
              </a:rPr>
              <a:t>Квантова теорія твердого тіла</a:t>
            </a:r>
          </a:p>
        </p:txBody>
      </p:sp>
      <p:sp>
        <p:nvSpPr>
          <p:cNvPr id="41" name="Шестикутник 40"/>
          <p:cNvSpPr/>
          <p:nvPr/>
        </p:nvSpPr>
        <p:spPr>
          <a:xfrm>
            <a:off x="6262657" y="5481138"/>
            <a:ext cx="5852160" cy="936000"/>
          </a:xfrm>
          <a:prstGeom prst="hexagon">
            <a:avLst>
              <a:gd name="adj" fmla="val 38203"/>
              <a:gd name="vf" fmla="val 115470"/>
            </a:avLst>
          </a:prstGeom>
          <a:solidFill>
            <a:srgbClr val="0070C0"/>
          </a:solidFill>
          <a:ln>
            <a:noFill/>
          </a:ln>
          <a:effectLst>
            <a:outerShdw blurRad="101600" dist="1397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uk-UA" sz="2800" b="1" dirty="0">
                <a:solidFill>
                  <a:srgbClr val="FFFF00"/>
                </a:solidFill>
              </a:rPr>
              <a:t>Експериментальні методи діагностики </a:t>
            </a:r>
            <a:r>
              <a:rPr lang="uk-UA" sz="2800" b="1" dirty="0" err="1">
                <a:solidFill>
                  <a:srgbClr val="FFFF00"/>
                </a:solidFill>
              </a:rPr>
              <a:t>наносистем</a:t>
            </a:r>
            <a:endParaRPr lang="uk-UA" sz="2800" b="1" dirty="0">
              <a:solidFill>
                <a:srgbClr val="FFFF00"/>
              </a:solidFill>
            </a:endParaRPr>
          </a:p>
        </p:txBody>
      </p:sp>
      <p:sp>
        <p:nvSpPr>
          <p:cNvPr id="54" name="Шестикутник 53"/>
          <p:cNvSpPr/>
          <p:nvPr/>
        </p:nvSpPr>
        <p:spPr>
          <a:xfrm>
            <a:off x="136177" y="4171405"/>
            <a:ext cx="5852160" cy="936000"/>
          </a:xfrm>
          <a:prstGeom prst="hexagon">
            <a:avLst>
              <a:gd name="adj" fmla="val 38203"/>
              <a:gd name="vf" fmla="val 115470"/>
            </a:avLst>
          </a:prstGeom>
          <a:solidFill>
            <a:srgbClr val="0070C0"/>
          </a:solidFill>
          <a:ln>
            <a:noFill/>
          </a:ln>
          <a:effectLst>
            <a:outerShdw blurRad="101600" dist="1397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uk-UA" sz="2800" b="1" dirty="0">
                <a:solidFill>
                  <a:srgbClr val="FFFF00"/>
                </a:solidFill>
              </a:rPr>
              <a:t>Вибрані розділи фізики </a:t>
            </a:r>
            <a:r>
              <a:rPr lang="uk-UA" sz="2800" b="1" dirty="0" err="1">
                <a:solidFill>
                  <a:srgbClr val="FFFF00"/>
                </a:solidFill>
              </a:rPr>
              <a:t>наносистем</a:t>
            </a:r>
            <a:endParaRPr lang="ru-RU" sz="2800" b="1" dirty="0">
              <a:solidFill>
                <a:srgbClr val="FFFF00"/>
              </a:solidFill>
            </a:endParaRPr>
          </a:p>
        </p:txBody>
      </p:sp>
      <p:sp>
        <p:nvSpPr>
          <p:cNvPr id="57" name="Шестикутник 56"/>
          <p:cNvSpPr/>
          <p:nvPr/>
        </p:nvSpPr>
        <p:spPr>
          <a:xfrm>
            <a:off x="6262657" y="4171405"/>
            <a:ext cx="5852160" cy="936000"/>
          </a:xfrm>
          <a:prstGeom prst="hexagon">
            <a:avLst>
              <a:gd name="adj" fmla="val 38203"/>
              <a:gd name="vf" fmla="val 115470"/>
            </a:avLst>
          </a:prstGeom>
          <a:solidFill>
            <a:srgbClr val="0070C0"/>
          </a:solidFill>
          <a:ln>
            <a:noFill/>
          </a:ln>
          <a:effectLst>
            <a:outerShdw blurRad="101600" dist="1397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ru-RU" sz="2800" b="1" dirty="0" err="1">
                <a:solidFill>
                  <a:srgbClr val="FFFF00"/>
                </a:solidFill>
              </a:rPr>
              <a:t>Фізика</a:t>
            </a:r>
            <a:r>
              <a:rPr lang="ru-RU" sz="2800" b="1" dirty="0">
                <a:solidFill>
                  <a:srgbClr val="FFFF00"/>
                </a:solidFill>
              </a:rPr>
              <a:t> </a:t>
            </a:r>
            <a:r>
              <a:rPr lang="ru-RU" sz="2800" b="1" dirty="0" err="1">
                <a:solidFill>
                  <a:srgbClr val="FFFF00"/>
                </a:solidFill>
              </a:rPr>
              <a:t>напівпровідникових</a:t>
            </a:r>
            <a:r>
              <a:rPr lang="ru-RU" sz="2800" b="1" dirty="0">
                <a:solidFill>
                  <a:srgbClr val="FFFF00"/>
                </a:solidFill>
              </a:rPr>
              <a:t>  наносистем</a:t>
            </a:r>
          </a:p>
        </p:txBody>
      </p:sp>
      <p:pic>
        <p:nvPicPr>
          <p:cNvPr id="19" name="Рисунок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496" y="343328"/>
            <a:ext cx="806400" cy="810000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pic>
        <p:nvPicPr>
          <p:cNvPr id="20" name="Рисунок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062" y="341759"/>
            <a:ext cx="812885" cy="811569"/>
          </a:xfrm>
          <a:prstGeom prst="rect">
            <a:avLst/>
          </a:prstGeom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38573197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30AA37-605A-EFAB-95B6-9A582A3A8D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C4B3CD-D25E-940A-CFF9-20BB03975F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6440" y="425473"/>
            <a:ext cx="10631156" cy="568654"/>
          </a:xfrm>
        </p:spPr>
        <p:txBody>
          <a:bodyPr>
            <a:normAutofit/>
          </a:bodyPr>
          <a:lstStyle/>
          <a:p>
            <a:r>
              <a:rPr lang="uk-UA" sz="2800" dirty="0">
                <a:solidFill>
                  <a:srgbClr val="002060"/>
                </a:solidFill>
              </a:rPr>
              <a:t>Наукові </a:t>
            </a:r>
            <a:r>
              <a:rPr lang="uk-UA" sz="2800" dirty="0" err="1">
                <a:solidFill>
                  <a:srgbClr val="002060"/>
                </a:solidFill>
              </a:rPr>
              <a:t>проєкти</a:t>
            </a:r>
            <a:r>
              <a:rPr lang="uk-UA" sz="2800" dirty="0">
                <a:solidFill>
                  <a:srgbClr val="002060"/>
                </a:solidFill>
              </a:rPr>
              <a:t> на кафедрах </a:t>
            </a:r>
            <a:r>
              <a:rPr lang="uk-UA" sz="2800" dirty="0" err="1">
                <a:solidFill>
                  <a:srgbClr val="002060"/>
                </a:solidFill>
              </a:rPr>
              <a:t>ЗФ</a:t>
            </a:r>
            <a:r>
              <a:rPr lang="uk-UA" sz="2800" dirty="0">
                <a:solidFill>
                  <a:srgbClr val="002060"/>
                </a:solidFill>
              </a:rPr>
              <a:t> та ФМ</a:t>
            </a:r>
            <a:endParaRPr lang="uk-UA" sz="2800" b="0" dirty="0">
              <a:solidFill>
                <a:srgbClr val="002060"/>
              </a:solidFill>
            </a:endParaRPr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DE6ABE74-C00B-48B9-54DA-1D6ED2D3080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920" y="304800"/>
            <a:ext cx="806400" cy="810000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pic>
        <p:nvPicPr>
          <p:cNvPr id="3" name="Рисунок 1">
            <a:extLst>
              <a:ext uri="{FF2B5EF4-FFF2-40B4-BE49-F238E27FC236}">
                <a16:creationId xmlns:a16="http://schemas.microsoft.com/office/drawing/2014/main" id="{4C47AB4C-EC93-762F-A593-3979EAA22B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989" y="1345014"/>
            <a:ext cx="2353921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6544467-361C-F4B8-7817-51241B750CB0}"/>
              </a:ext>
            </a:extLst>
          </p:cNvPr>
          <p:cNvSpPr txBox="1"/>
          <p:nvPr/>
        </p:nvSpPr>
        <p:spPr>
          <a:xfrm>
            <a:off x="669033" y="2676744"/>
            <a:ext cx="9177098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uk-UA" sz="1600" b="1" i="1" dirty="0">
                <a:solidFill>
                  <a:srgbClr val="199113"/>
                </a:solidFill>
              </a:rPr>
              <a:t>3. «Розробка передових </a:t>
            </a:r>
            <a:r>
              <a:rPr lang="uk-UA" sz="1600" b="1" i="1" dirty="0" err="1">
                <a:solidFill>
                  <a:srgbClr val="199113"/>
                </a:solidFill>
              </a:rPr>
              <a:t>фазозмінних</a:t>
            </a:r>
            <a:r>
              <a:rPr lang="uk-UA" sz="1600" b="1" i="1" dirty="0">
                <a:solidFill>
                  <a:srgbClr val="199113"/>
                </a:solidFill>
              </a:rPr>
              <a:t> композитних систем для ефективного використання теплової енергії» н. к. </a:t>
            </a:r>
            <a:r>
              <a:rPr lang="en-US" sz="1600" b="1" i="1" dirty="0">
                <a:solidFill>
                  <a:srgbClr val="199113"/>
                </a:solidFill>
              </a:rPr>
              <a:t>   </a:t>
            </a:r>
            <a:r>
              <a:rPr lang="uk-UA" sz="1600" b="1" i="1" dirty="0">
                <a:solidFill>
                  <a:srgbClr val="199113"/>
                </a:solidFill>
              </a:rPr>
              <a:t>к.ф.-</a:t>
            </a:r>
            <a:r>
              <a:rPr lang="uk-UA" sz="1600" b="1" i="1" dirty="0" err="1">
                <a:solidFill>
                  <a:srgbClr val="199113"/>
                </a:solidFill>
              </a:rPr>
              <a:t>м.н</a:t>
            </a:r>
            <a:r>
              <a:rPr lang="uk-UA" sz="1600" b="1" i="1" dirty="0">
                <a:solidFill>
                  <a:srgbClr val="199113"/>
                </a:solidFill>
              </a:rPr>
              <a:t>. Ліщук П.О. </a:t>
            </a:r>
            <a:r>
              <a:rPr lang="uk-UA" sz="1600" b="1" i="1" dirty="0">
                <a:solidFill>
                  <a:srgbClr val="FF0000"/>
                </a:solidFill>
              </a:rPr>
              <a:t>(2024-2026)</a:t>
            </a:r>
          </a:p>
          <a:p>
            <a:pPr algn="just"/>
            <a:r>
              <a:rPr lang="uk-UA" sz="1600" b="1" i="1" dirty="0">
                <a:solidFill>
                  <a:srgbClr val="199113"/>
                </a:solidFill>
              </a:rPr>
              <a:t>4. «Мікрохвильові властивості </a:t>
            </a:r>
            <a:r>
              <a:rPr lang="uk-UA" sz="1600" b="1" i="1" dirty="0" err="1">
                <a:solidFill>
                  <a:srgbClr val="199113"/>
                </a:solidFill>
              </a:rPr>
              <a:t>нанокомпозитів</a:t>
            </a:r>
            <a:r>
              <a:rPr lang="uk-UA" sz="1600" b="1" i="1" dirty="0">
                <a:solidFill>
                  <a:srgbClr val="199113"/>
                </a:solidFill>
              </a:rPr>
              <a:t> на основі заміщених </a:t>
            </a:r>
            <a:r>
              <a:rPr lang="uk-UA" sz="1600" b="1" i="1" dirty="0" err="1">
                <a:solidFill>
                  <a:srgbClr val="199113"/>
                </a:solidFill>
              </a:rPr>
              <a:t>гексаферитів</a:t>
            </a:r>
            <a:r>
              <a:rPr lang="uk-UA" sz="1600" b="1" i="1" dirty="0">
                <a:solidFill>
                  <a:srgbClr val="199113"/>
                </a:solidFill>
              </a:rPr>
              <a:t> у високочастотному діапазоні електромагнітного випромінювання» н. к. к.ф.-</a:t>
            </a:r>
            <a:r>
              <a:rPr lang="uk-UA" sz="1600" b="1" i="1" dirty="0" err="1">
                <a:solidFill>
                  <a:srgbClr val="199113"/>
                </a:solidFill>
              </a:rPr>
              <a:t>м.н</a:t>
            </a:r>
            <a:r>
              <a:rPr lang="uk-UA" sz="1600" b="1" i="1" dirty="0">
                <a:solidFill>
                  <a:srgbClr val="199113"/>
                </a:solidFill>
              </a:rPr>
              <a:t>. Яковенко О.С. </a:t>
            </a:r>
            <a:r>
              <a:rPr lang="uk-UA" sz="1600" b="1" i="1" dirty="0">
                <a:solidFill>
                  <a:srgbClr val="FF0000"/>
                </a:solidFill>
              </a:rPr>
              <a:t>(2024-2026) 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EFCBED8-CC2F-3A57-5321-6E95ABBCA74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9380" y="2756811"/>
            <a:ext cx="1638210" cy="109080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A3FC5DB-0446-3E61-C75D-3D710AB1AAA4}"/>
              </a:ext>
            </a:extLst>
          </p:cNvPr>
          <p:cNvSpPr txBox="1"/>
          <p:nvPr/>
        </p:nvSpPr>
        <p:spPr>
          <a:xfrm>
            <a:off x="3005237" y="1394172"/>
            <a:ext cx="871945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uk-UA" sz="1600" b="1" i="1" dirty="0">
                <a:solidFill>
                  <a:srgbClr val="0000CC"/>
                </a:solidFill>
              </a:rPr>
              <a:t>1. «Багатокомпонентні </a:t>
            </a:r>
            <a:r>
              <a:rPr lang="uk-UA" sz="1600" b="1" i="1" dirty="0" err="1">
                <a:solidFill>
                  <a:srgbClr val="0000CC"/>
                </a:solidFill>
              </a:rPr>
              <a:t>нанокомпозити</a:t>
            </a:r>
            <a:r>
              <a:rPr lang="uk-UA" sz="1600" b="1" i="1" dirty="0">
                <a:solidFill>
                  <a:srgbClr val="0000CC"/>
                </a:solidFill>
              </a:rPr>
              <a:t> на основі двовимірних </a:t>
            </a:r>
            <a:r>
              <a:rPr lang="uk-UA" sz="1600" b="1" i="1" dirty="0" err="1">
                <a:solidFill>
                  <a:srgbClr val="0000CC"/>
                </a:solidFill>
              </a:rPr>
              <a:t>графеноподібних</a:t>
            </a:r>
            <a:r>
              <a:rPr lang="uk-UA" sz="1600" b="1" i="1" dirty="0">
                <a:solidFill>
                  <a:srgbClr val="0000CC"/>
                </a:solidFill>
              </a:rPr>
              <a:t> структур з регульованими тепловими та електродинамічними характеристиками електромагнітного випромінювання» н. к. проф. </a:t>
            </a:r>
            <a:r>
              <a:rPr lang="uk-UA" sz="1600" b="1" i="1" dirty="0" err="1">
                <a:solidFill>
                  <a:srgbClr val="0000CC"/>
                </a:solidFill>
              </a:rPr>
              <a:t>Мацуй</a:t>
            </a:r>
            <a:r>
              <a:rPr lang="uk-UA" sz="1600" b="1" i="1" dirty="0">
                <a:solidFill>
                  <a:srgbClr val="0000CC"/>
                </a:solidFill>
              </a:rPr>
              <a:t> Л.Ю. </a:t>
            </a:r>
            <a:r>
              <a:rPr lang="uk-UA" sz="1600" b="1" i="1" dirty="0">
                <a:solidFill>
                  <a:srgbClr val="FF0000"/>
                </a:solidFill>
              </a:rPr>
              <a:t>(2024-2026)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5B2D8A-9492-E0B4-7C79-429D6411360C}"/>
              </a:ext>
            </a:extLst>
          </p:cNvPr>
          <p:cNvSpPr txBox="1"/>
          <p:nvPr/>
        </p:nvSpPr>
        <p:spPr>
          <a:xfrm>
            <a:off x="669033" y="2128486"/>
            <a:ext cx="1109236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uk-UA" sz="1600" b="1" i="1" dirty="0">
                <a:solidFill>
                  <a:srgbClr val="0000CC"/>
                </a:solidFill>
              </a:rPr>
              <a:t>2. </a:t>
            </a:r>
            <a:r>
              <a:rPr lang="ru-RU" sz="1600" b="1" dirty="0">
                <a:solidFill>
                  <a:srgbClr val="002060"/>
                </a:solidFill>
              </a:rPr>
              <a:t>«</a:t>
            </a:r>
            <a:r>
              <a:rPr lang="uk-UA" sz="1600" b="1" i="1" dirty="0">
                <a:solidFill>
                  <a:srgbClr val="0000CC"/>
                </a:solidFill>
              </a:rPr>
              <a:t>Синтез </a:t>
            </a:r>
            <a:r>
              <a:rPr lang="uk-UA" sz="1600" b="1" i="1" dirty="0" err="1">
                <a:solidFill>
                  <a:srgbClr val="0000CC"/>
                </a:solidFill>
              </a:rPr>
              <a:t>біосумісних</a:t>
            </a:r>
            <a:r>
              <a:rPr lang="uk-UA" sz="1600" b="1" i="1" dirty="0">
                <a:solidFill>
                  <a:srgbClr val="0000CC"/>
                </a:solidFill>
              </a:rPr>
              <a:t> металокерамічних композитів для підвищення зносостійкості медичних інструментів та </a:t>
            </a:r>
            <a:r>
              <a:rPr lang="uk-UA" sz="1600" b="1" i="1" dirty="0" err="1">
                <a:solidFill>
                  <a:srgbClr val="0000CC"/>
                </a:solidFill>
              </a:rPr>
              <a:t>імплантів</a:t>
            </a:r>
            <a:r>
              <a:rPr lang="uk-UA" sz="1600" b="1" i="1" dirty="0">
                <a:solidFill>
                  <a:srgbClr val="0000CC"/>
                </a:solidFill>
              </a:rPr>
              <a:t> на основі титану</a:t>
            </a:r>
            <a:r>
              <a:rPr lang="ru-RU" sz="1600" b="1" i="1" dirty="0">
                <a:solidFill>
                  <a:srgbClr val="0000CC"/>
                </a:solidFill>
              </a:rPr>
              <a:t>» </a:t>
            </a:r>
            <a:r>
              <a:rPr lang="uk-UA" sz="1600" b="1" i="1" dirty="0">
                <a:solidFill>
                  <a:srgbClr val="0000CC"/>
                </a:solidFill>
              </a:rPr>
              <a:t>. н. к. к.ф.-</a:t>
            </a:r>
            <a:r>
              <a:rPr lang="uk-UA" sz="1600" b="1" i="1" dirty="0" err="1">
                <a:solidFill>
                  <a:srgbClr val="0000CC"/>
                </a:solidFill>
              </a:rPr>
              <a:t>м.н</a:t>
            </a:r>
            <a:r>
              <a:rPr lang="uk-UA" sz="1600" b="1" i="1" dirty="0">
                <a:solidFill>
                  <a:srgbClr val="0000CC"/>
                </a:solidFill>
              </a:rPr>
              <a:t>. </a:t>
            </a:r>
            <a:r>
              <a:rPr lang="uk-UA" sz="1600" b="1" i="1" dirty="0" err="1">
                <a:solidFill>
                  <a:srgbClr val="0000CC"/>
                </a:solidFill>
              </a:rPr>
              <a:t>Курилюк</a:t>
            </a:r>
            <a:r>
              <a:rPr lang="uk-UA" sz="1600" b="1" i="1" dirty="0">
                <a:solidFill>
                  <a:srgbClr val="0000CC"/>
                </a:solidFill>
              </a:rPr>
              <a:t> </a:t>
            </a:r>
            <a:r>
              <a:rPr lang="uk-UA" sz="1600" b="1" i="1" dirty="0" err="1">
                <a:solidFill>
                  <a:srgbClr val="0000CC"/>
                </a:solidFill>
              </a:rPr>
              <a:t>В.В</a:t>
            </a:r>
            <a:r>
              <a:rPr lang="uk-UA" sz="1600" b="1" i="1" dirty="0">
                <a:solidFill>
                  <a:srgbClr val="0000CC"/>
                </a:solidFill>
              </a:rPr>
              <a:t>. </a:t>
            </a:r>
            <a:r>
              <a:rPr lang="uk-UA" sz="1600" b="1" i="1" dirty="0">
                <a:solidFill>
                  <a:srgbClr val="FF0000"/>
                </a:solidFill>
              </a:rPr>
              <a:t>(2024-2026)</a:t>
            </a:r>
          </a:p>
        </p:txBody>
      </p:sp>
      <p:pic>
        <p:nvPicPr>
          <p:cNvPr id="11" name="Рисунок 8">
            <a:extLst>
              <a:ext uri="{FF2B5EF4-FFF2-40B4-BE49-F238E27FC236}">
                <a16:creationId xmlns:a16="http://schemas.microsoft.com/office/drawing/2014/main" id="{4A4DBB63-1C32-A220-479A-D76F6621DC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526" y="4000183"/>
            <a:ext cx="2182636" cy="1238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6B21399-C32B-973E-E54D-B55E8E0D89AD}"/>
              </a:ext>
            </a:extLst>
          </p:cNvPr>
          <p:cNvSpPr txBox="1"/>
          <p:nvPr/>
        </p:nvSpPr>
        <p:spPr>
          <a:xfrm>
            <a:off x="2345869" y="3781245"/>
            <a:ext cx="9442605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uk-UA" sz="1600" b="1" i="1" dirty="0">
                <a:solidFill>
                  <a:srgbClr val="7030A0"/>
                </a:solidFill>
              </a:rPr>
              <a:t>5. </a:t>
            </a:r>
            <a:r>
              <a:rPr lang="ru-RU" sz="1600" b="1" i="1" dirty="0">
                <a:solidFill>
                  <a:srgbClr val="7030A0"/>
                </a:solidFill>
              </a:rPr>
              <a:t>«</a:t>
            </a:r>
            <a:r>
              <a:rPr lang="ru-RU" sz="1600" b="1" i="1" dirty="0" err="1">
                <a:solidFill>
                  <a:srgbClr val="7030A0"/>
                </a:solidFill>
              </a:rPr>
              <a:t>Розробка</a:t>
            </a:r>
            <a:r>
              <a:rPr lang="ru-RU" sz="1600" b="1" i="1" dirty="0">
                <a:solidFill>
                  <a:srgbClr val="7030A0"/>
                </a:solidFill>
              </a:rPr>
              <a:t> та синтез </a:t>
            </a:r>
            <a:r>
              <a:rPr lang="ru-RU" sz="1600" b="1" i="1" dirty="0" err="1">
                <a:solidFill>
                  <a:srgbClr val="7030A0"/>
                </a:solidFill>
              </a:rPr>
              <a:t>ударостійких</a:t>
            </a:r>
            <a:r>
              <a:rPr lang="ru-RU" sz="1600" b="1" i="1" dirty="0">
                <a:solidFill>
                  <a:srgbClr val="7030A0"/>
                </a:solidFill>
              </a:rPr>
              <a:t> </a:t>
            </a:r>
            <a:r>
              <a:rPr lang="ru-RU" sz="1600" b="1" i="1" dirty="0" err="1">
                <a:solidFill>
                  <a:srgbClr val="7030A0"/>
                </a:solidFill>
              </a:rPr>
              <a:t>бронекерамік</a:t>
            </a:r>
            <a:r>
              <a:rPr lang="ru-RU" sz="1600" b="1" i="1" dirty="0">
                <a:solidFill>
                  <a:srgbClr val="7030A0"/>
                </a:solidFill>
              </a:rPr>
              <a:t> для систем </a:t>
            </a:r>
            <a:r>
              <a:rPr lang="ru-RU" sz="1600" b="1" i="1" dirty="0" err="1">
                <a:solidFill>
                  <a:srgbClr val="7030A0"/>
                </a:solidFill>
              </a:rPr>
              <a:t>захисту</a:t>
            </a:r>
            <a:r>
              <a:rPr lang="ru-RU" sz="1600" b="1" i="1" dirty="0">
                <a:solidFill>
                  <a:srgbClr val="7030A0"/>
                </a:solidFill>
              </a:rPr>
              <a:t> </a:t>
            </a:r>
            <a:r>
              <a:rPr lang="ru-RU" sz="1600" b="1" i="1" dirty="0" err="1">
                <a:solidFill>
                  <a:srgbClr val="7030A0"/>
                </a:solidFill>
              </a:rPr>
              <a:t>від</a:t>
            </a:r>
            <a:r>
              <a:rPr lang="ru-RU" sz="1600" b="1" i="1" dirty="0">
                <a:solidFill>
                  <a:srgbClr val="7030A0"/>
                </a:solidFill>
              </a:rPr>
              <a:t> </a:t>
            </a:r>
            <a:r>
              <a:rPr lang="ru-RU" sz="1600" b="1" i="1" dirty="0" err="1">
                <a:solidFill>
                  <a:srgbClr val="7030A0"/>
                </a:solidFill>
              </a:rPr>
              <a:t>вогнепальних</a:t>
            </a:r>
            <a:r>
              <a:rPr lang="ru-RU" sz="1600" b="1" i="1" dirty="0">
                <a:solidFill>
                  <a:srgbClr val="7030A0"/>
                </a:solidFill>
              </a:rPr>
              <a:t> та </a:t>
            </a:r>
            <a:r>
              <a:rPr lang="ru-RU" sz="1600" b="1" i="1" dirty="0" err="1">
                <a:solidFill>
                  <a:srgbClr val="7030A0"/>
                </a:solidFill>
              </a:rPr>
              <a:t>уламкових</a:t>
            </a:r>
            <a:r>
              <a:rPr lang="ru-RU" sz="1600" b="1" i="1" dirty="0">
                <a:solidFill>
                  <a:srgbClr val="7030A0"/>
                </a:solidFill>
              </a:rPr>
              <a:t> </a:t>
            </a:r>
            <a:r>
              <a:rPr lang="ru-RU" sz="1600" b="1" i="1" dirty="0" err="1">
                <a:solidFill>
                  <a:srgbClr val="7030A0"/>
                </a:solidFill>
              </a:rPr>
              <a:t>уражень</a:t>
            </a:r>
            <a:r>
              <a:rPr lang="ru-RU" sz="1600" b="1" i="1" dirty="0">
                <a:solidFill>
                  <a:srgbClr val="7030A0"/>
                </a:solidFill>
              </a:rPr>
              <a:t>» </a:t>
            </a:r>
            <a:r>
              <a:rPr lang="uk-UA" sz="1600" b="1" i="1" dirty="0">
                <a:solidFill>
                  <a:srgbClr val="7030A0"/>
                </a:solidFill>
              </a:rPr>
              <a:t>н. к. к.ф.-</a:t>
            </a:r>
            <a:r>
              <a:rPr lang="uk-UA" sz="1600" b="1" i="1" dirty="0" err="1">
                <a:solidFill>
                  <a:srgbClr val="7030A0"/>
                </a:solidFill>
              </a:rPr>
              <a:t>м.н</a:t>
            </a:r>
            <a:r>
              <a:rPr lang="uk-UA" sz="1600" b="1" i="1" dirty="0">
                <a:solidFill>
                  <a:srgbClr val="7030A0"/>
                </a:solidFill>
              </a:rPr>
              <a:t>. </a:t>
            </a:r>
            <a:r>
              <a:rPr lang="uk-UA" sz="1600" b="1" i="1" dirty="0" err="1">
                <a:solidFill>
                  <a:srgbClr val="7030A0"/>
                </a:solidFill>
              </a:rPr>
              <a:t>Курилюк</a:t>
            </a:r>
            <a:r>
              <a:rPr lang="uk-UA" sz="1600" b="1" i="1" dirty="0">
                <a:solidFill>
                  <a:srgbClr val="7030A0"/>
                </a:solidFill>
              </a:rPr>
              <a:t> </a:t>
            </a:r>
            <a:r>
              <a:rPr lang="uk-UA" sz="1600" b="1" i="1" dirty="0" err="1">
                <a:solidFill>
                  <a:srgbClr val="7030A0"/>
                </a:solidFill>
              </a:rPr>
              <a:t>В.В</a:t>
            </a:r>
            <a:r>
              <a:rPr lang="uk-UA" sz="1600" b="1" i="1" dirty="0">
                <a:solidFill>
                  <a:srgbClr val="7030A0"/>
                </a:solidFill>
              </a:rPr>
              <a:t>. </a:t>
            </a:r>
            <a:r>
              <a:rPr lang="uk-UA" sz="1600" b="1" i="1" dirty="0">
                <a:solidFill>
                  <a:srgbClr val="FF0000"/>
                </a:solidFill>
              </a:rPr>
              <a:t>(2024-2026)</a:t>
            </a:r>
            <a:endParaRPr lang="uk-UA" sz="1600" b="1" i="1" dirty="0">
              <a:solidFill>
                <a:srgbClr val="7030A0"/>
              </a:solidFill>
            </a:endParaRPr>
          </a:p>
          <a:p>
            <a:pPr algn="just"/>
            <a:r>
              <a:rPr lang="uk-UA" sz="1600" b="1" i="1" dirty="0">
                <a:solidFill>
                  <a:srgbClr val="7030A0"/>
                </a:solidFill>
              </a:rPr>
              <a:t>6. «Розробка принципів створення та машинно-орієнтованої характеризації поруватих кремнієвих </a:t>
            </a:r>
            <a:r>
              <a:rPr lang="uk-UA" sz="1600" b="1" i="1" dirty="0" err="1">
                <a:solidFill>
                  <a:srgbClr val="7030A0"/>
                </a:solidFill>
              </a:rPr>
              <a:t>наноструктур</a:t>
            </a:r>
            <a:r>
              <a:rPr lang="uk-UA" sz="1600" b="1" i="1" dirty="0">
                <a:solidFill>
                  <a:srgbClr val="7030A0"/>
                </a:solidFill>
              </a:rPr>
              <a:t> з оптимальними </a:t>
            </a:r>
            <a:r>
              <a:rPr lang="uk-UA" sz="1600" b="1" i="1" dirty="0" err="1">
                <a:solidFill>
                  <a:srgbClr val="7030A0"/>
                </a:solidFill>
              </a:rPr>
              <a:t>теплотранспортними</a:t>
            </a:r>
            <a:r>
              <a:rPr lang="uk-UA" sz="1600" b="1" i="1" dirty="0">
                <a:solidFill>
                  <a:srgbClr val="7030A0"/>
                </a:solidFill>
              </a:rPr>
              <a:t> властивостями» н. к.</a:t>
            </a:r>
            <a:r>
              <a:rPr lang="en-US" sz="1600" b="1" i="1" dirty="0">
                <a:solidFill>
                  <a:srgbClr val="7030A0"/>
                </a:solidFill>
              </a:rPr>
              <a:t>  </a:t>
            </a:r>
            <a:r>
              <a:rPr lang="uk-UA" sz="1600" b="1" i="1" dirty="0">
                <a:solidFill>
                  <a:srgbClr val="7030A0"/>
                </a:solidFill>
              </a:rPr>
              <a:t>к.ф.-</a:t>
            </a:r>
            <a:r>
              <a:rPr lang="uk-UA" sz="1600" b="1" i="1" dirty="0" err="1">
                <a:solidFill>
                  <a:srgbClr val="7030A0"/>
                </a:solidFill>
              </a:rPr>
              <a:t>м.н</a:t>
            </a:r>
            <a:r>
              <a:rPr lang="uk-UA" sz="1600" b="1" i="1" dirty="0">
                <a:solidFill>
                  <a:srgbClr val="7030A0"/>
                </a:solidFill>
              </a:rPr>
              <a:t>. Ліщук П.О. </a:t>
            </a:r>
            <a:r>
              <a:rPr lang="uk-UA" sz="1600" b="1" i="1" dirty="0">
                <a:solidFill>
                  <a:srgbClr val="FF0000"/>
                </a:solidFill>
              </a:rPr>
              <a:t>(2024-2026)</a:t>
            </a:r>
          </a:p>
          <a:p>
            <a:pPr algn="just"/>
            <a:r>
              <a:rPr lang="uk-UA" sz="1600" b="1" i="1" dirty="0">
                <a:solidFill>
                  <a:srgbClr val="7030A0"/>
                </a:solidFill>
              </a:rPr>
              <a:t>7. «Наукові засади створення </a:t>
            </a:r>
            <a:r>
              <a:rPr lang="uk-UA" sz="1600" b="1" i="1" dirty="0" err="1">
                <a:solidFill>
                  <a:srgbClr val="7030A0"/>
                </a:solidFill>
              </a:rPr>
              <a:t>перколяційних</a:t>
            </a:r>
            <a:r>
              <a:rPr lang="uk-UA" sz="1600" b="1" i="1" dirty="0">
                <a:solidFill>
                  <a:srgbClr val="7030A0"/>
                </a:solidFill>
              </a:rPr>
              <a:t> полімерних </a:t>
            </a:r>
            <a:r>
              <a:rPr lang="uk-UA" sz="1600" b="1" i="1" dirty="0" err="1">
                <a:solidFill>
                  <a:srgbClr val="7030A0"/>
                </a:solidFill>
              </a:rPr>
              <a:t>метаматеріалів</a:t>
            </a:r>
            <a:r>
              <a:rPr lang="uk-UA" sz="1600" b="1" i="1" dirty="0">
                <a:solidFill>
                  <a:srgbClr val="7030A0"/>
                </a:solidFill>
              </a:rPr>
              <a:t> з від’ємними діелектричними та магнітними </a:t>
            </a:r>
            <a:r>
              <a:rPr lang="uk-UA" sz="1600" b="1" i="1" dirty="0" err="1">
                <a:solidFill>
                  <a:srgbClr val="7030A0"/>
                </a:solidFill>
              </a:rPr>
              <a:t>проникностями</a:t>
            </a:r>
            <a:r>
              <a:rPr lang="uk-UA" sz="1600" b="1" i="1" dirty="0">
                <a:solidFill>
                  <a:srgbClr val="7030A0"/>
                </a:solidFill>
              </a:rPr>
              <a:t>» н. к. проф. </a:t>
            </a:r>
            <a:r>
              <a:rPr lang="uk-UA" sz="1600" b="1" i="1" dirty="0" err="1">
                <a:solidFill>
                  <a:srgbClr val="7030A0"/>
                </a:solidFill>
              </a:rPr>
              <a:t>Мацуй</a:t>
            </a:r>
            <a:r>
              <a:rPr lang="uk-UA" sz="1600" b="1" i="1" dirty="0">
                <a:solidFill>
                  <a:srgbClr val="7030A0"/>
                </a:solidFill>
              </a:rPr>
              <a:t> Л.Ю. </a:t>
            </a:r>
            <a:r>
              <a:rPr lang="uk-UA" sz="1600" b="1" i="1" dirty="0">
                <a:solidFill>
                  <a:srgbClr val="FF0000"/>
                </a:solidFill>
              </a:rPr>
              <a:t>(2024-2026)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4343A8-D541-53B8-2EDE-58CF5191304D}"/>
              </a:ext>
            </a:extLst>
          </p:cNvPr>
          <p:cNvSpPr txBox="1"/>
          <p:nvPr/>
        </p:nvSpPr>
        <p:spPr>
          <a:xfrm>
            <a:off x="669033" y="5574255"/>
            <a:ext cx="941085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1600" b="1" i="1" dirty="0">
                <a:solidFill>
                  <a:schemeClr val="accent4">
                    <a:lumMod val="75000"/>
                  </a:schemeClr>
                </a:solidFill>
              </a:rPr>
              <a:t>8. Новітні вуглець-полімерні композитні матеріали з підвищеними характеристиками електромагнітного поглинання н. к. проф. </a:t>
            </a:r>
            <a:r>
              <a:rPr lang="uk-UA" sz="1600" b="1" i="1" dirty="0" err="1">
                <a:solidFill>
                  <a:schemeClr val="accent4">
                    <a:lumMod val="75000"/>
                  </a:schemeClr>
                </a:solidFill>
              </a:rPr>
              <a:t>Мацуй</a:t>
            </a:r>
            <a:r>
              <a:rPr lang="uk-UA" sz="1600" b="1" i="1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uk-UA" sz="1600" b="1" i="1" dirty="0" err="1">
                <a:solidFill>
                  <a:schemeClr val="accent4">
                    <a:lumMod val="75000"/>
                  </a:schemeClr>
                </a:solidFill>
              </a:rPr>
              <a:t>Л.Ю</a:t>
            </a:r>
            <a:r>
              <a:rPr lang="uk-UA" sz="1600" b="1" i="1" dirty="0">
                <a:solidFill>
                  <a:schemeClr val="accent4">
                    <a:lumMod val="75000"/>
                  </a:schemeClr>
                </a:solidFill>
              </a:rPr>
              <a:t>. </a:t>
            </a:r>
            <a:r>
              <a:rPr lang="uk-UA" sz="1600" b="1" i="1" dirty="0">
                <a:solidFill>
                  <a:srgbClr val="FF0000"/>
                </a:solidFill>
              </a:rPr>
              <a:t>(2024-2025) </a:t>
            </a:r>
          </a:p>
          <a:p>
            <a:r>
              <a:rPr lang="uk-UA" sz="1600" b="1" i="1" dirty="0">
                <a:solidFill>
                  <a:schemeClr val="accent4">
                    <a:lumMod val="75000"/>
                  </a:schemeClr>
                </a:solidFill>
              </a:rPr>
              <a:t>9. «Дослідження впливу кавітаційної ерозії на клейові композиції за умови слабкої </a:t>
            </a:r>
            <a:r>
              <a:rPr lang="uk-UA" sz="1600" b="1" i="1" dirty="0" err="1">
                <a:solidFill>
                  <a:schemeClr val="accent4">
                    <a:lumMod val="75000"/>
                  </a:schemeClr>
                </a:solidFill>
              </a:rPr>
              <a:t>сонохімічної</a:t>
            </a:r>
            <a:r>
              <a:rPr lang="uk-UA" sz="1600" b="1" i="1" dirty="0">
                <a:solidFill>
                  <a:schemeClr val="accent4">
                    <a:lumMod val="75000"/>
                  </a:schemeClr>
                </a:solidFill>
              </a:rPr>
              <a:t> дії» н. к. проф. </a:t>
            </a:r>
            <a:r>
              <a:rPr lang="uk-UA" sz="1600" b="1" i="1" dirty="0" err="1">
                <a:solidFill>
                  <a:schemeClr val="accent4">
                    <a:lumMod val="75000"/>
                  </a:schemeClr>
                </a:solidFill>
              </a:rPr>
              <a:t>Коротченков</a:t>
            </a:r>
            <a:r>
              <a:rPr lang="uk-UA" sz="1600" b="1" i="1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uk-UA" sz="1600" b="1" i="1" dirty="0" err="1">
                <a:solidFill>
                  <a:schemeClr val="accent4">
                    <a:lumMod val="75000"/>
                  </a:schemeClr>
                </a:solidFill>
              </a:rPr>
              <a:t>О.О</a:t>
            </a:r>
            <a:r>
              <a:rPr lang="uk-UA" sz="1600" b="1" i="1" dirty="0">
                <a:solidFill>
                  <a:schemeClr val="accent4">
                    <a:lumMod val="75000"/>
                  </a:schemeClr>
                </a:solidFill>
              </a:rPr>
              <a:t>.</a:t>
            </a:r>
            <a:r>
              <a:rPr lang="en-US" sz="1600" b="1" i="1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uk-UA" sz="1600" b="1" i="1" dirty="0">
                <a:solidFill>
                  <a:srgbClr val="FF0000"/>
                </a:solidFill>
              </a:rPr>
              <a:t>(2025)</a:t>
            </a:r>
            <a:endParaRPr lang="uk-UA" sz="1600" b="1" i="1" dirty="0">
              <a:solidFill>
                <a:schemeClr val="accent4">
                  <a:lumMod val="75000"/>
                </a:schemeClr>
              </a:solidFill>
            </a:endParaRP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109C33E8-A5F0-0E8E-2EB9-4F3723D0CF9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9380" y="5574255"/>
            <a:ext cx="1838389" cy="1034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07713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0EBAAE79-C9E0-41F3-B66E-A4DC725A2D49}"/>
              </a:ext>
            </a:extLst>
          </p:cNvPr>
          <p:cNvSpPr/>
          <p:nvPr/>
        </p:nvSpPr>
        <p:spPr>
          <a:xfrm>
            <a:off x="2877207" y="2010103"/>
            <a:ext cx="1742090" cy="323194"/>
          </a:xfrm>
          <a:prstGeom prst="rect">
            <a:avLst/>
          </a:prstGeom>
          <a:solidFill>
            <a:srgbClr val="FF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304800"/>
            <a:ext cx="12192000" cy="876803"/>
          </a:xfrm>
        </p:spPr>
        <p:txBody>
          <a:bodyPr>
            <a:normAutofit fontScale="90000"/>
          </a:bodyPr>
          <a:lstStyle/>
          <a:p>
            <a:r>
              <a:rPr lang="uk-UA" sz="3600" dirty="0">
                <a:solidFill>
                  <a:srgbClr val="002060"/>
                </a:solidFill>
              </a:rPr>
              <a:t>Наукове обладнання, </a:t>
            </a:r>
            <a:br>
              <a:rPr lang="uk-UA" sz="3600" dirty="0">
                <a:solidFill>
                  <a:srgbClr val="002060"/>
                </a:solidFill>
              </a:rPr>
            </a:br>
            <a:r>
              <a:rPr lang="uk-UA" sz="3600" dirty="0">
                <a:solidFill>
                  <a:srgbClr val="002060"/>
                </a:solidFill>
              </a:rPr>
              <a:t>придбане за 2018-2024 роки</a:t>
            </a:r>
            <a:endParaRPr lang="uk-UA" sz="3600" b="0" dirty="0">
              <a:solidFill>
                <a:srgbClr val="002060"/>
              </a:solidFill>
            </a:endParaRPr>
          </a:p>
        </p:txBody>
      </p:sp>
      <p:sp>
        <p:nvSpPr>
          <p:cNvPr id="5" name="Прямокутник 4"/>
          <p:cNvSpPr/>
          <p:nvPr/>
        </p:nvSpPr>
        <p:spPr>
          <a:xfrm>
            <a:off x="155236" y="1412435"/>
            <a:ext cx="6669833" cy="5047536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ru-RU" b="1" dirty="0" err="1">
                <a:solidFill>
                  <a:srgbClr val="002060"/>
                </a:solidFill>
              </a:rPr>
              <a:t>Прилад</a:t>
            </a:r>
            <a:r>
              <a:rPr lang="ru-RU" b="1" dirty="0">
                <a:solidFill>
                  <a:srgbClr val="002060"/>
                </a:solidFill>
              </a:rPr>
              <a:t> для </a:t>
            </a:r>
            <a:r>
              <a:rPr lang="ru-RU" b="1" dirty="0" err="1">
                <a:solidFill>
                  <a:srgbClr val="002060"/>
                </a:solidFill>
              </a:rPr>
              <a:t>вимірювання</a:t>
            </a:r>
            <a:r>
              <a:rPr lang="ru-RU" b="1" dirty="0">
                <a:solidFill>
                  <a:srgbClr val="002060"/>
                </a:solidFill>
              </a:rPr>
              <a:t> </a:t>
            </a:r>
            <a:r>
              <a:rPr lang="ru-RU" b="1" dirty="0" err="1">
                <a:solidFill>
                  <a:srgbClr val="002060"/>
                </a:solidFill>
              </a:rPr>
              <a:t>діелектричних</a:t>
            </a:r>
            <a:r>
              <a:rPr lang="ru-RU" b="1" dirty="0">
                <a:solidFill>
                  <a:srgbClr val="002060"/>
                </a:solidFill>
              </a:rPr>
              <a:t> </a:t>
            </a:r>
            <a:r>
              <a:rPr lang="ru-RU" b="1" dirty="0" err="1">
                <a:solidFill>
                  <a:srgbClr val="002060"/>
                </a:solidFill>
              </a:rPr>
              <a:t>характеристи</a:t>
            </a:r>
            <a:r>
              <a:rPr lang="ru-RU" b="1" dirty="0">
                <a:solidFill>
                  <a:srgbClr val="002060"/>
                </a:solidFill>
              </a:rPr>
              <a:t> </a:t>
            </a:r>
            <a:r>
              <a:rPr lang="ru-RU" b="1" dirty="0" err="1">
                <a:solidFill>
                  <a:srgbClr val="002060"/>
                </a:solidFill>
              </a:rPr>
              <a:t>матеріалів</a:t>
            </a:r>
            <a:r>
              <a:rPr lang="ru-RU" b="1" dirty="0">
                <a:solidFill>
                  <a:srgbClr val="002060"/>
                </a:solidFill>
              </a:rPr>
              <a:t> у </a:t>
            </a:r>
            <a:r>
              <a:rPr lang="ru-RU" b="1" dirty="0" err="1">
                <a:solidFill>
                  <a:srgbClr val="002060"/>
                </a:solidFill>
              </a:rPr>
              <a:t>діапазоні</a:t>
            </a:r>
            <a:r>
              <a:rPr lang="ru-RU" b="1" dirty="0">
                <a:solidFill>
                  <a:srgbClr val="002060"/>
                </a:solidFill>
              </a:rPr>
              <a:t> частот до 75 ГГц </a:t>
            </a:r>
            <a:r>
              <a:rPr lang="en-US" b="1" dirty="0">
                <a:solidFill>
                  <a:srgbClr val="002060"/>
                </a:solidFill>
              </a:rPr>
              <a:t>PNA Network Analyzer SeriesN5227A </a:t>
            </a:r>
            <a:r>
              <a:rPr lang="en-US" b="1" dirty="0">
                <a:solidFill>
                  <a:srgbClr val="FF0000"/>
                </a:solidFill>
              </a:rPr>
              <a:t> </a:t>
            </a:r>
            <a:r>
              <a:rPr lang="en-US" b="1" dirty="0">
                <a:solidFill>
                  <a:srgbClr val="0070C0"/>
                </a:solidFill>
              </a:rPr>
              <a:t>5 883,6 </a:t>
            </a:r>
            <a:r>
              <a:rPr lang="ru-RU" b="1" dirty="0">
                <a:solidFill>
                  <a:srgbClr val="0070C0"/>
                </a:solidFill>
              </a:rPr>
              <a:t>тис. грн</a:t>
            </a:r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ru-RU" b="1" dirty="0" err="1">
                <a:solidFill>
                  <a:srgbClr val="002060"/>
                </a:solidFill>
              </a:rPr>
              <a:t>Мікротвердомір</a:t>
            </a:r>
            <a:r>
              <a:rPr lang="ru-RU" b="1" dirty="0">
                <a:solidFill>
                  <a:srgbClr val="002060"/>
                </a:solidFill>
              </a:rPr>
              <a:t>  </a:t>
            </a:r>
            <a:r>
              <a:rPr lang="en-US" b="1" dirty="0">
                <a:solidFill>
                  <a:srgbClr val="002060"/>
                </a:solidFill>
              </a:rPr>
              <a:t>LHVS-1000Z </a:t>
            </a:r>
            <a:r>
              <a:rPr lang="uk-UA" b="1" dirty="0">
                <a:solidFill>
                  <a:srgbClr val="0070C0"/>
                </a:solidFill>
              </a:rPr>
              <a:t>420</a:t>
            </a:r>
            <a:r>
              <a:rPr lang="en-US" b="1" dirty="0">
                <a:solidFill>
                  <a:srgbClr val="0070C0"/>
                </a:solidFill>
              </a:rPr>
              <a:t>,</a:t>
            </a:r>
            <a:r>
              <a:rPr lang="uk-UA" b="1" dirty="0">
                <a:solidFill>
                  <a:srgbClr val="0070C0"/>
                </a:solidFill>
              </a:rPr>
              <a:t>0</a:t>
            </a:r>
            <a:r>
              <a:rPr lang="en-US" b="1" dirty="0">
                <a:solidFill>
                  <a:srgbClr val="0070C0"/>
                </a:solidFill>
              </a:rPr>
              <a:t> </a:t>
            </a:r>
            <a:r>
              <a:rPr lang="ru-RU" b="1" dirty="0">
                <a:solidFill>
                  <a:srgbClr val="0070C0"/>
                </a:solidFill>
              </a:rPr>
              <a:t>тис. грн</a:t>
            </a:r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ru-RU" b="1" dirty="0" err="1">
                <a:solidFill>
                  <a:srgbClr val="002060"/>
                </a:solidFill>
              </a:rPr>
              <a:t>Планетарний</a:t>
            </a:r>
            <a:r>
              <a:rPr lang="ru-RU" b="1" dirty="0">
                <a:solidFill>
                  <a:srgbClr val="002060"/>
                </a:solidFill>
              </a:rPr>
              <a:t> </a:t>
            </a:r>
            <a:r>
              <a:rPr lang="ru-RU" b="1" dirty="0" err="1">
                <a:solidFill>
                  <a:srgbClr val="002060"/>
                </a:solidFill>
              </a:rPr>
              <a:t>кульовий</a:t>
            </a:r>
            <a:r>
              <a:rPr lang="ru-RU" b="1" dirty="0">
                <a:solidFill>
                  <a:srgbClr val="002060"/>
                </a:solidFill>
              </a:rPr>
              <a:t> </a:t>
            </a:r>
            <a:r>
              <a:rPr lang="ru-RU" b="1" dirty="0" err="1">
                <a:solidFill>
                  <a:srgbClr val="002060"/>
                </a:solidFill>
              </a:rPr>
              <a:t>млин</a:t>
            </a:r>
            <a:r>
              <a:rPr lang="ru-RU" b="1" dirty="0">
                <a:solidFill>
                  <a:srgbClr val="002060"/>
                </a:solidFill>
              </a:rPr>
              <a:t> ВМ6</a:t>
            </a:r>
            <a:r>
              <a:rPr lang="en-US" b="1" dirty="0">
                <a:solidFill>
                  <a:srgbClr val="002060"/>
                </a:solidFill>
              </a:rPr>
              <a:t>Pro </a:t>
            </a:r>
            <a:r>
              <a:rPr lang="uk-UA" b="1" dirty="0">
                <a:solidFill>
                  <a:srgbClr val="0070C0"/>
                </a:solidFill>
              </a:rPr>
              <a:t>400</a:t>
            </a:r>
            <a:r>
              <a:rPr lang="en-US" b="1" dirty="0">
                <a:solidFill>
                  <a:srgbClr val="0070C0"/>
                </a:solidFill>
              </a:rPr>
              <a:t>,</a:t>
            </a:r>
            <a:r>
              <a:rPr lang="uk-UA" b="1" dirty="0">
                <a:solidFill>
                  <a:srgbClr val="0070C0"/>
                </a:solidFill>
              </a:rPr>
              <a:t>0</a:t>
            </a:r>
            <a:r>
              <a:rPr lang="en-US" b="1" dirty="0">
                <a:solidFill>
                  <a:srgbClr val="0070C0"/>
                </a:solidFill>
              </a:rPr>
              <a:t> </a:t>
            </a:r>
            <a:r>
              <a:rPr lang="ru-RU" b="1" dirty="0">
                <a:solidFill>
                  <a:srgbClr val="0070C0"/>
                </a:solidFill>
              </a:rPr>
              <a:t>тис. грн</a:t>
            </a:r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ru-RU" b="1" dirty="0">
                <a:solidFill>
                  <a:srgbClr val="002060"/>
                </a:solidFill>
              </a:rPr>
              <a:t>Мультиметр </a:t>
            </a:r>
            <a:r>
              <a:rPr lang="en-US" b="1" dirty="0" err="1">
                <a:solidFill>
                  <a:srgbClr val="002060"/>
                </a:solidFill>
              </a:rPr>
              <a:t>Keithley</a:t>
            </a:r>
            <a:r>
              <a:rPr lang="en-US" b="1" dirty="0">
                <a:solidFill>
                  <a:srgbClr val="002060"/>
                </a:solidFill>
              </a:rPr>
              <a:t> 2450    </a:t>
            </a:r>
            <a:r>
              <a:rPr lang="en-US" b="1" dirty="0">
                <a:solidFill>
                  <a:srgbClr val="0070C0"/>
                </a:solidFill>
              </a:rPr>
              <a:t>300,8 </a:t>
            </a:r>
            <a:r>
              <a:rPr lang="ru-RU" b="1" dirty="0">
                <a:solidFill>
                  <a:srgbClr val="0070C0"/>
                </a:solidFill>
              </a:rPr>
              <a:t>тис. </a:t>
            </a:r>
            <a:r>
              <a:rPr lang="ru-RU" b="1" dirty="0" err="1">
                <a:solidFill>
                  <a:srgbClr val="0070C0"/>
                </a:solidFill>
              </a:rPr>
              <a:t>грн</a:t>
            </a:r>
            <a:endParaRPr lang="ru-RU" b="1" dirty="0">
              <a:solidFill>
                <a:srgbClr val="0070C0"/>
              </a:solidFill>
            </a:endParaRPr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en-US" b="1" dirty="0">
                <a:solidFill>
                  <a:srgbClr val="002060"/>
                </a:solidFill>
              </a:rPr>
              <a:t>LRC </a:t>
            </a:r>
            <a:r>
              <a:rPr lang="ru-RU" b="1" dirty="0" err="1">
                <a:solidFill>
                  <a:srgbClr val="002060"/>
                </a:solidFill>
              </a:rPr>
              <a:t>вимірювач</a:t>
            </a:r>
            <a:r>
              <a:rPr lang="ru-RU" b="1" dirty="0">
                <a:solidFill>
                  <a:srgbClr val="002060"/>
                </a:solidFill>
              </a:rPr>
              <a:t> </a:t>
            </a:r>
            <a:r>
              <a:rPr lang="en-US" b="1" dirty="0" err="1">
                <a:solidFill>
                  <a:srgbClr val="002060"/>
                </a:solidFill>
              </a:rPr>
              <a:t>Sourcetronic</a:t>
            </a:r>
            <a:r>
              <a:rPr lang="en-US" b="1" dirty="0">
                <a:solidFill>
                  <a:srgbClr val="002060"/>
                </a:solidFill>
              </a:rPr>
              <a:t> ST2829C  </a:t>
            </a:r>
            <a:r>
              <a:rPr lang="en-US" b="1" dirty="0">
                <a:solidFill>
                  <a:srgbClr val="CC0000"/>
                </a:solidFill>
              </a:rPr>
              <a:t>  </a:t>
            </a:r>
            <a:r>
              <a:rPr lang="en-US" b="1" dirty="0">
                <a:solidFill>
                  <a:srgbClr val="0070C0"/>
                </a:solidFill>
              </a:rPr>
              <a:t>267,7 </a:t>
            </a:r>
            <a:r>
              <a:rPr lang="ru-RU" b="1" dirty="0">
                <a:solidFill>
                  <a:srgbClr val="0070C0"/>
                </a:solidFill>
              </a:rPr>
              <a:t>тис. </a:t>
            </a:r>
            <a:r>
              <a:rPr lang="ru-RU" b="1" dirty="0" err="1">
                <a:solidFill>
                  <a:srgbClr val="0070C0"/>
                </a:solidFill>
              </a:rPr>
              <a:t>грн</a:t>
            </a:r>
            <a:endParaRPr lang="ru-RU" b="1" dirty="0">
              <a:solidFill>
                <a:srgbClr val="0070C0"/>
              </a:solidFill>
            </a:endParaRPr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ru-RU" b="1" dirty="0" err="1">
                <a:solidFill>
                  <a:srgbClr val="002060"/>
                </a:solidFill>
              </a:rPr>
              <a:t>Прецизійний</a:t>
            </a:r>
            <a:r>
              <a:rPr lang="ru-RU" b="1" dirty="0">
                <a:solidFill>
                  <a:srgbClr val="002060"/>
                </a:solidFill>
              </a:rPr>
              <a:t> мультиметр </a:t>
            </a:r>
            <a:r>
              <a:rPr lang="en-US" b="1" dirty="0">
                <a:solidFill>
                  <a:srgbClr val="002060"/>
                </a:solidFill>
              </a:rPr>
              <a:t>Keithley DMM6500   </a:t>
            </a:r>
            <a:r>
              <a:rPr lang="en-US" b="1" dirty="0">
                <a:solidFill>
                  <a:srgbClr val="CC0000"/>
                </a:solidFill>
              </a:rPr>
              <a:t> </a:t>
            </a:r>
            <a:r>
              <a:rPr lang="en-US" b="1" dirty="0">
                <a:solidFill>
                  <a:srgbClr val="0070C0"/>
                </a:solidFill>
              </a:rPr>
              <a:t>151,5 </a:t>
            </a:r>
            <a:r>
              <a:rPr lang="ru-RU" b="1" dirty="0">
                <a:solidFill>
                  <a:srgbClr val="0070C0"/>
                </a:solidFill>
              </a:rPr>
              <a:t>тис. </a:t>
            </a:r>
            <a:r>
              <a:rPr lang="ru-RU" b="1" dirty="0" err="1">
                <a:solidFill>
                  <a:srgbClr val="0070C0"/>
                </a:solidFill>
              </a:rPr>
              <a:t>грн</a:t>
            </a:r>
            <a:endParaRPr lang="ru-RU" b="1" dirty="0">
              <a:solidFill>
                <a:srgbClr val="0070C0"/>
              </a:solidFill>
            </a:endParaRPr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ru-RU" b="1" dirty="0" err="1">
                <a:solidFill>
                  <a:srgbClr val="002060"/>
                </a:solidFill>
              </a:rPr>
              <a:t>Набір</a:t>
            </a:r>
            <a:r>
              <a:rPr lang="ru-RU" b="1" dirty="0">
                <a:solidFill>
                  <a:srgbClr val="002060"/>
                </a:solidFill>
              </a:rPr>
              <a:t> </a:t>
            </a:r>
            <a:r>
              <a:rPr lang="ru-RU" b="1" dirty="0" err="1">
                <a:solidFill>
                  <a:srgbClr val="002060"/>
                </a:solidFill>
              </a:rPr>
              <a:t>адаптерів</a:t>
            </a:r>
            <a:r>
              <a:rPr lang="ru-RU" b="1" dirty="0">
                <a:solidFill>
                  <a:srgbClr val="002060"/>
                </a:solidFill>
              </a:rPr>
              <a:t> </a:t>
            </a:r>
            <a:r>
              <a:rPr lang="ru-RU" b="1" dirty="0" err="1">
                <a:solidFill>
                  <a:srgbClr val="002060"/>
                </a:solidFill>
              </a:rPr>
              <a:t>хвилевід-коаксіал</a:t>
            </a:r>
            <a:r>
              <a:rPr lang="ru-RU" b="1" dirty="0">
                <a:solidFill>
                  <a:srgbClr val="002060"/>
                </a:solidFill>
              </a:rPr>
              <a:t> 24-43, 40-60 ГГц    </a:t>
            </a:r>
            <a:r>
              <a:rPr lang="ru-RU" b="1" dirty="0">
                <a:solidFill>
                  <a:srgbClr val="0070C0"/>
                </a:solidFill>
              </a:rPr>
              <a:t>91,2 тис. </a:t>
            </a:r>
            <a:r>
              <a:rPr lang="ru-RU" b="1" dirty="0" err="1">
                <a:solidFill>
                  <a:srgbClr val="0070C0"/>
                </a:solidFill>
              </a:rPr>
              <a:t>грн</a:t>
            </a:r>
            <a:endParaRPr lang="ru-RU" b="1" dirty="0">
              <a:solidFill>
                <a:srgbClr val="0070C0"/>
              </a:solidFill>
            </a:endParaRPr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ru-RU" b="1" dirty="0" err="1">
                <a:solidFill>
                  <a:srgbClr val="002060"/>
                </a:solidFill>
              </a:rPr>
              <a:t>Лазери</a:t>
            </a:r>
            <a:r>
              <a:rPr lang="ru-RU" b="1" dirty="0">
                <a:solidFill>
                  <a:srgbClr val="002060"/>
                </a:solidFill>
              </a:rPr>
              <a:t> </a:t>
            </a:r>
            <a:r>
              <a:rPr lang="ru-RU" b="1" dirty="0" err="1">
                <a:solidFill>
                  <a:srgbClr val="002060"/>
                </a:solidFill>
              </a:rPr>
              <a:t>неперервні</a:t>
            </a:r>
            <a:r>
              <a:rPr lang="ru-RU" b="1" dirty="0">
                <a:solidFill>
                  <a:srgbClr val="002060"/>
                </a:solidFill>
              </a:rPr>
              <a:t> (532нм)    </a:t>
            </a:r>
            <a:r>
              <a:rPr lang="ru-RU" b="1" dirty="0">
                <a:solidFill>
                  <a:srgbClr val="0070C0"/>
                </a:solidFill>
              </a:rPr>
              <a:t>73,3 тис. </a:t>
            </a:r>
            <a:r>
              <a:rPr lang="ru-RU" b="1" dirty="0" err="1">
                <a:solidFill>
                  <a:srgbClr val="0070C0"/>
                </a:solidFill>
              </a:rPr>
              <a:t>грн</a:t>
            </a:r>
            <a:endParaRPr lang="ru-RU" b="1" dirty="0">
              <a:solidFill>
                <a:srgbClr val="0070C0"/>
              </a:solidFill>
            </a:endParaRPr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ru-RU" b="1" dirty="0" err="1">
                <a:solidFill>
                  <a:srgbClr val="002060"/>
                </a:solidFill>
              </a:rPr>
              <a:t>Синхронний</a:t>
            </a:r>
            <a:r>
              <a:rPr lang="ru-RU" b="1" dirty="0">
                <a:solidFill>
                  <a:srgbClr val="002060"/>
                </a:solidFill>
              </a:rPr>
              <a:t> </a:t>
            </a:r>
            <a:r>
              <a:rPr lang="ru-RU" b="1" dirty="0" err="1">
                <a:solidFill>
                  <a:srgbClr val="002060"/>
                </a:solidFill>
              </a:rPr>
              <a:t>нановольтметр</a:t>
            </a:r>
            <a:r>
              <a:rPr lang="ru-RU" b="1" dirty="0">
                <a:solidFill>
                  <a:srgbClr val="002060"/>
                </a:solidFill>
              </a:rPr>
              <a:t> </a:t>
            </a:r>
            <a:r>
              <a:rPr lang="en-US" b="1" dirty="0" err="1">
                <a:solidFill>
                  <a:srgbClr val="002060"/>
                </a:solidFill>
              </a:rPr>
              <a:t>Unipan</a:t>
            </a:r>
            <a:r>
              <a:rPr lang="en-US" b="1" dirty="0">
                <a:solidFill>
                  <a:srgbClr val="002060"/>
                </a:solidFill>
              </a:rPr>
              <a:t> 232B    </a:t>
            </a:r>
            <a:r>
              <a:rPr lang="en-US" b="1" dirty="0">
                <a:solidFill>
                  <a:srgbClr val="0070C0"/>
                </a:solidFill>
              </a:rPr>
              <a:t>50,0 </a:t>
            </a:r>
            <a:r>
              <a:rPr lang="ru-RU" b="1" dirty="0">
                <a:solidFill>
                  <a:srgbClr val="0070C0"/>
                </a:solidFill>
              </a:rPr>
              <a:t>тис. </a:t>
            </a:r>
            <a:r>
              <a:rPr lang="ru-RU" b="1" dirty="0" err="1">
                <a:solidFill>
                  <a:srgbClr val="0070C0"/>
                </a:solidFill>
              </a:rPr>
              <a:t>грн</a:t>
            </a:r>
            <a:endParaRPr lang="ru-RU" b="1" dirty="0">
              <a:solidFill>
                <a:srgbClr val="0070C0"/>
              </a:solidFill>
            </a:endParaRPr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ru-RU" b="1" dirty="0" err="1">
                <a:solidFill>
                  <a:srgbClr val="002060"/>
                </a:solidFill>
              </a:rPr>
              <a:t>Лазери</a:t>
            </a:r>
            <a:r>
              <a:rPr lang="ru-RU" b="1" dirty="0">
                <a:solidFill>
                  <a:srgbClr val="002060"/>
                </a:solidFill>
              </a:rPr>
              <a:t> </a:t>
            </a:r>
            <a:r>
              <a:rPr lang="ru-RU" b="1" dirty="0" err="1">
                <a:solidFill>
                  <a:srgbClr val="002060"/>
                </a:solidFill>
              </a:rPr>
              <a:t>імпульсні</a:t>
            </a:r>
            <a:r>
              <a:rPr lang="ru-RU" b="1" dirty="0">
                <a:solidFill>
                  <a:srgbClr val="002060"/>
                </a:solidFill>
              </a:rPr>
              <a:t> 1064 (532 нм)    </a:t>
            </a:r>
            <a:r>
              <a:rPr lang="ru-RU" b="1" dirty="0">
                <a:solidFill>
                  <a:srgbClr val="0070C0"/>
                </a:solidFill>
              </a:rPr>
              <a:t>47,8 тис. грн</a:t>
            </a:r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ru-RU" b="1" dirty="0" err="1">
                <a:solidFill>
                  <a:srgbClr val="002060"/>
                </a:solidFill>
              </a:rPr>
              <a:t>Фрезерний</a:t>
            </a:r>
            <a:r>
              <a:rPr lang="ru-RU" b="1" dirty="0">
                <a:solidFill>
                  <a:srgbClr val="002060"/>
                </a:solidFill>
              </a:rPr>
              <a:t> станок ЧПУ “Сокол 3040”    </a:t>
            </a:r>
            <a:r>
              <a:rPr lang="ru-RU" b="1" dirty="0">
                <a:solidFill>
                  <a:srgbClr val="0070C0"/>
                </a:solidFill>
              </a:rPr>
              <a:t>44,9 тис. </a:t>
            </a:r>
            <a:r>
              <a:rPr lang="ru-RU" b="1" dirty="0" err="1">
                <a:solidFill>
                  <a:srgbClr val="0070C0"/>
                </a:solidFill>
              </a:rPr>
              <a:t>грн</a:t>
            </a:r>
            <a:endParaRPr lang="ru-RU" b="1" dirty="0">
              <a:solidFill>
                <a:srgbClr val="0070C0"/>
              </a:solidFill>
            </a:endParaRPr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ru-RU" b="1" dirty="0">
                <a:solidFill>
                  <a:srgbClr val="002060"/>
                </a:solidFill>
              </a:rPr>
              <a:t>Ваги </a:t>
            </a:r>
            <a:r>
              <a:rPr lang="ru-RU" b="1" dirty="0" err="1">
                <a:solidFill>
                  <a:srgbClr val="002060"/>
                </a:solidFill>
              </a:rPr>
              <a:t>аналітичні</a:t>
            </a:r>
            <a:r>
              <a:rPr lang="ru-RU" b="1" dirty="0">
                <a:solidFill>
                  <a:srgbClr val="002060"/>
                </a:solidFill>
              </a:rPr>
              <a:t> </a:t>
            </a:r>
            <a:r>
              <a:rPr lang="ru-RU" b="1" dirty="0" err="1">
                <a:solidFill>
                  <a:srgbClr val="002060"/>
                </a:solidFill>
              </a:rPr>
              <a:t>лабораторні</a:t>
            </a:r>
            <a:r>
              <a:rPr lang="ru-RU" b="1" dirty="0">
                <a:solidFill>
                  <a:srgbClr val="002060"/>
                </a:solidFill>
              </a:rPr>
              <a:t> </a:t>
            </a:r>
            <a:r>
              <a:rPr lang="en-US" b="1" dirty="0">
                <a:solidFill>
                  <a:srgbClr val="002060"/>
                </a:solidFill>
              </a:rPr>
              <a:t>VIBRA HT    </a:t>
            </a:r>
            <a:r>
              <a:rPr lang="en-US" b="1" dirty="0">
                <a:solidFill>
                  <a:srgbClr val="0070C0"/>
                </a:solidFill>
              </a:rPr>
              <a:t>44,3 </a:t>
            </a:r>
            <a:r>
              <a:rPr lang="ru-RU" b="1" dirty="0">
                <a:solidFill>
                  <a:srgbClr val="0070C0"/>
                </a:solidFill>
              </a:rPr>
              <a:t>тис. </a:t>
            </a:r>
            <a:r>
              <a:rPr lang="ru-RU" b="1" dirty="0" err="1">
                <a:solidFill>
                  <a:srgbClr val="0070C0"/>
                </a:solidFill>
              </a:rPr>
              <a:t>грн</a:t>
            </a:r>
            <a:endParaRPr lang="ru-RU" b="1" dirty="0">
              <a:solidFill>
                <a:srgbClr val="0070C0"/>
              </a:solidFill>
            </a:endParaRPr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ru-RU" b="1" dirty="0">
                <a:solidFill>
                  <a:srgbClr val="002060"/>
                </a:solidFill>
              </a:rPr>
              <a:t>Генератор </a:t>
            </a:r>
            <a:r>
              <a:rPr lang="en-US" b="1" dirty="0">
                <a:solidFill>
                  <a:srgbClr val="002060"/>
                </a:solidFill>
              </a:rPr>
              <a:t>Tectonics AFG1022    </a:t>
            </a:r>
            <a:r>
              <a:rPr lang="en-US" b="1" dirty="0">
                <a:solidFill>
                  <a:srgbClr val="0070C0"/>
                </a:solidFill>
              </a:rPr>
              <a:t>43,7 </a:t>
            </a:r>
            <a:r>
              <a:rPr lang="ru-RU" b="1" dirty="0">
                <a:solidFill>
                  <a:srgbClr val="0070C0"/>
                </a:solidFill>
              </a:rPr>
              <a:t>тис. </a:t>
            </a:r>
            <a:r>
              <a:rPr lang="ru-RU" b="1" dirty="0" err="1">
                <a:solidFill>
                  <a:srgbClr val="0070C0"/>
                </a:solidFill>
              </a:rPr>
              <a:t>грн</a:t>
            </a:r>
            <a:endParaRPr lang="ru-RU" b="1" dirty="0">
              <a:solidFill>
                <a:srgbClr val="0070C0"/>
              </a:solidFill>
            </a:endParaRPr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ru-RU" b="1" dirty="0">
                <a:solidFill>
                  <a:srgbClr val="002060"/>
                </a:solidFill>
              </a:rPr>
              <a:t>Адаптер </a:t>
            </a:r>
            <a:r>
              <a:rPr lang="en-US" b="1" dirty="0">
                <a:solidFill>
                  <a:srgbClr val="002060"/>
                </a:solidFill>
              </a:rPr>
              <a:t>Maury CC-A-185-MF    </a:t>
            </a:r>
            <a:r>
              <a:rPr lang="en-US" b="1" dirty="0">
                <a:solidFill>
                  <a:srgbClr val="0070C0"/>
                </a:solidFill>
              </a:rPr>
              <a:t>41,3 </a:t>
            </a:r>
            <a:r>
              <a:rPr lang="ru-RU" b="1" dirty="0">
                <a:solidFill>
                  <a:srgbClr val="0070C0"/>
                </a:solidFill>
              </a:rPr>
              <a:t>тис. </a:t>
            </a:r>
            <a:r>
              <a:rPr lang="ru-RU" b="1" dirty="0" err="1">
                <a:solidFill>
                  <a:srgbClr val="0070C0"/>
                </a:solidFill>
              </a:rPr>
              <a:t>грн</a:t>
            </a:r>
            <a:r>
              <a:rPr lang="ru-RU" b="1" dirty="0">
                <a:solidFill>
                  <a:srgbClr val="0070C0"/>
                </a:solidFill>
              </a:rPr>
              <a:t> </a:t>
            </a:r>
          </a:p>
          <a:p>
            <a:pPr marL="342900" indent="-342900" algn="just">
              <a:buFont typeface="Wingdings" panose="05000000000000000000" pitchFamily="2" charset="2"/>
              <a:buChar char="ü"/>
            </a:pPr>
            <a:endParaRPr lang="ru-RU" sz="1600" b="1" dirty="0">
              <a:solidFill>
                <a:srgbClr val="CC0000"/>
              </a:solidFill>
            </a:endParaRPr>
          </a:p>
        </p:txBody>
      </p:sp>
      <p:pic>
        <p:nvPicPr>
          <p:cNvPr id="18" name="Рисунок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920" y="304800"/>
            <a:ext cx="806400" cy="810000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pic>
        <p:nvPicPr>
          <p:cNvPr id="1026" name="Picture 2" descr="https://gen.phys.univ.kiev.ua/wp-content/uploads/2022/02/vpppppp-585x33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6787" y="1181603"/>
            <a:ext cx="5366931" cy="3036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кутник 2"/>
          <p:cNvSpPr/>
          <p:nvPr/>
        </p:nvSpPr>
        <p:spPr>
          <a:xfrm>
            <a:off x="1389797" y="6182971"/>
            <a:ext cx="1064598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400" b="1" dirty="0" err="1">
                <a:solidFill>
                  <a:srgbClr val="002060"/>
                </a:solidFill>
              </a:rPr>
              <a:t>Усього</a:t>
            </a:r>
            <a:r>
              <a:rPr lang="ru-RU" sz="2400" b="1" dirty="0">
                <a:solidFill>
                  <a:srgbClr val="002060"/>
                </a:solidFill>
              </a:rPr>
              <a:t> за </a:t>
            </a:r>
            <a:r>
              <a:rPr lang="ru-RU" sz="2400" b="1" dirty="0" err="1">
                <a:solidFill>
                  <a:srgbClr val="002060"/>
                </a:solidFill>
              </a:rPr>
              <a:t>період</a:t>
            </a:r>
            <a:r>
              <a:rPr lang="ru-RU" sz="2400" b="1" dirty="0">
                <a:solidFill>
                  <a:srgbClr val="002060"/>
                </a:solidFill>
              </a:rPr>
              <a:t> </a:t>
            </a:r>
            <a:r>
              <a:rPr lang="ru-RU" sz="2400" b="1" dirty="0">
                <a:solidFill>
                  <a:srgbClr val="CC0000"/>
                </a:solidFill>
              </a:rPr>
              <a:t>201</a:t>
            </a:r>
            <a:r>
              <a:rPr lang="uk-UA" sz="2400" b="1" dirty="0">
                <a:solidFill>
                  <a:srgbClr val="CC0000"/>
                </a:solidFill>
              </a:rPr>
              <a:t>8</a:t>
            </a:r>
            <a:r>
              <a:rPr lang="ru-RU" sz="2400" b="1" dirty="0">
                <a:solidFill>
                  <a:srgbClr val="CC0000"/>
                </a:solidFill>
              </a:rPr>
              <a:t> – 202</a:t>
            </a:r>
            <a:r>
              <a:rPr lang="uk-UA" sz="2400" b="1" dirty="0">
                <a:solidFill>
                  <a:srgbClr val="CC0000"/>
                </a:solidFill>
              </a:rPr>
              <a:t>5</a:t>
            </a:r>
            <a:r>
              <a:rPr lang="ru-RU" sz="2400" b="1" dirty="0">
                <a:solidFill>
                  <a:srgbClr val="CC0000"/>
                </a:solidFill>
              </a:rPr>
              <a:t> </a:t>
            </a:r>
            <a:r>
              <a:rPr lang="en-US" sz="2400" b="1" dirty="0">
                <a:solidFill>
                  <a:srgbClr val="CC0000"/>
                </a:solidFill>
              </a:rPr>
              <a:t> </a:t>
            </a:r>
            <a:r>
              <a:rPr lang="ru-RU" sz="2400" b="1" dirty="0" err="1">
                <a:solidFill>
                  <a:srgbClr val="002060"/>
                </a:solidFill>
              </a:rPr>
              <a:t>придбано</a:t>
            </a:r>
            <a:r>
              <a:rPr lang="ru-RU" sz="2400" b="1" dirty="0">
                <a:solidFill>
                  <a:srgbClr val="002060"/>
                </a:solidFill>
              </a:rPr>
              <a:t> </a:t>
            </a:r>
            <a:r>
              <a:rPr lang="ru-RU" sz="2400" b="1" dirty="0" err="1">
                <a:solidFill>
                  <a:srgbClr val="002060"/>
                </a:solidFill>
              </a:rPr>
              <a:t>обладнання</a:t>
            </a:r>
            <a:r>
              <a:rPr lang="ru-RU" sz="2400" b="1" dirty="0">
                <a:solidFill>
                  <a:srgbClr val="002060"/>
                </a:solidFill>
              </a:rPr>
              <a:t> на </a:t>
            </a:r>
            <a:r>
              <a:rPr lang="ru-RU" sz="2400" b="1" dirty="0" err="1">
                <a:solidFill>
                  <a:srgbClr val="002060"/>
                </a:solidFill>
              </a:rPr>
              <a:t>понад</a:t>
            </a:r>
            <a:r>
              <a:rPr lang="ru-RU" sz="2400" b="1" dirty="0">
                <a:solidFill>
                  <a:srgbClr val="002060"/>
                </a:solidFill>
              </a:rPr>
              <a:t> </a:t>
            </a:r>
            <a:r>
              <a:rPr lang="ru-RU" sz="2400" b="1" dirty="0">
                <a:solidFill>
                  <a:srgbClr val="CC0000"/>
                </a:solidFill>
              </a:rPr>
              <a:t>10 млн. грн.</a:t>
            </a:r>
            <a:endParaRPr lang="ru-RU" sz="2400" b="1" dirty="0">
              <a:solidFill>
                <a:srgbClr val="002060"/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78D7EF9-FCDA-BCD2-5DD6-355F1F38EE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1892" y="4251531"/>
            <a:ext cx="2522501" cy="1418907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9493EC6-E420-37A0-C3A5-818726D9C8F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062" y="341759"/>
            <a:ext cx="812885" cy="811569"/>
          </a:xfrm>
          <a:prstGeom prst="rect">
            <a:avLst/>
          </a:prstGeom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54860A15-D6D0-A5F2-9126-06B16D4665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26197" y="4258003"/>
            <a:ext cx="2109588" cy="141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445478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Рисунок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496" y="343328"/>
            <a:ext cx="806400" cy="810000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pic>
        <p:nvPicPr>
          <p:cNvPr id="20" name="Рисунок 1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062" y="341759"/>
            <a:ext cx="812885" cy="811569"/>
          </a:xfrm>
          <a:prstGeom prst="rect">
            <a:avLst/>
          </a:prstGeom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DD310FC-06BE-4D42-905E-F12BDFF9B2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962" y="1799074"/>
            <a:ext cx="10102979" cy="5040000"/>
          </a:xfrm>
          <a:prstGeom prst="rect">
            <a:avLst/>
          </a:prstGeom>
        </p:spPr>
      </p:pic>
      <p:sp>
        <p:nvSpPr>
          <p:cNvPr id="45" name="Коло: пусте 44">
            <a:extLst>
              <a:ext uri="{FF2B5EF4-FFF2-40B4-BE49-F238E27FC236}">
                <a16:creationId xmlns:a16="http://schemas.microsoft.com/office/drawing/2014/main" id="{B43F6551-F4E7-41F4-B6CA-588E05A19ACF}"/>
              </a:ext>
            </a:extLst>
          </p:cNvPr>
          <p:cNvSpPr>
            <a:spLocks noChangeAspect="1"/>
          </p:cNvSpPr>
          <p:nvPr/>
        </p:nvSpPr>
        <p:spPr>
          <a:xfrm>
            <a:off x="6324497" y="3248668"/>
            <a:ext cx="186666" cy="180000"/>
          </a:xfrm>
          <a:prstGeom prst="donut">
            <a:avLst/>
          </a:prstGeom>
          <a:solidFill>
            <a:srgbClr val="18F41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>
              <a:solidFill>
                <a:schemeClr val="tx1"/>
              </a:solidFill>
            </a:endParaRPr>
          </a:p>
        </p:txBody>
      </p:sp>
      <p:sp>
        <p:nvSpPr>
          <p:cNvPr id="82" name="Коло: пусте 81">
            <a:extLst>
              <a:ext uri="{FF2B5EF4-FFF2-40B4-BE49-F238E27FC236}">
                <a16:creationId xmlns:a16="http://schemas.microsoft.com/office/drawing/2014/main" id="{FDD471A8-DE54-417C-BA53-8BC6D254BF4C}"/>
              </a:ext>
            </a:extLst>
          </p:cNvPr>
          <p:cNvSpPr>
            <a:spLocks noChangeAspect="1"/>
          </p:cNvSpPr>
          <p:nvPr/>
        </p:nvSpPr>
        <p:spPr>
          <a:xfrm>
            <a:off x="6215639" y="3391222"/>
            <a:ext cx="186666" cy="180000"/>
          </a:xfrm>
          <a:prstGeom prst="donut">
            <a:avLst/>
          </a:prstGeom>
          <a:solidFill>
            <a:srgbClr val="18F41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>
              <a:solidFill>
                <a:schemeClr val="tx1"/>
              </a:solidFill>
            </a:endParaRPr>
          </a:p>
        </p:txBody>
      </p:sp>
      <p:sp>
        <p:nvSpPr>
          <p:cNvPr id="83" name="Коло: пусте 82">
            <a:extLst>
              <a:ext uri="{FF2B5EF4-FFF2-40B4-BE49-F238E27FC236}">
                <a16:creationId xmlns:a16="http://schemas.microsoft.com/office/drawing/2014/main" id="{157D80A2-B8CE-4999-B45B-65C9740A8060}"/>
              </a:ext>
            </a:extLst>
          </p:cNvPr>
          <p:cNvSpPr>
            <a:spLocks noChangeAspect="1"/>
          </p:cNvSpPr>
          <p:nvPr/>
        </p:nvSpPr>
        <p:spPr>
          <a:xfrm>
            <a:off x="5960703" y="3417067"/>
            <a:ext cx="186666" cy="180000"/>
          </a:xfrm>
          <a:prstGeom prst="donut">
            <a:avLst/>
          </a:prstGeom>
          <a:solidFill>
            <a:srgbClr val="18F41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>
              <a:solidFill>
                <a:schemeClr val="tx1"/>
              </a:solidFill>
            </a:endParaRPr>
          </a:p>
        </p:txBody>
      </p:sp>
      <p:sp>
        <p:nvSpPr>
          <p:cNvPr id="84" name="Коло: пусте 83">
            <a:extLst>
              <a:ext uri="{FF2B5EF4-FFF2-40B4-BE49-F238E27FC236}">
                <a16:creationId xmlns:a16="http://schemas.microsoft.com/office/drawing/2014/main" id="{92509872-44DC-4814-8A17-190FFB96356B}"/>
              </a:ext>
            </a:extLst>
          </p:cNvPr>
          <p:cNvSpPr>
            <a:spLocks noChangeAspect="1"/>
          </p:cNvSpPr>
          <p:nvPr/>
        </p:nvSpPr>
        <p:spPr>
          <a:xfrm>
            <a:off x="5774037" y="3507067"/>
            <a:ext cx="186666" cy="180000"/>
          </a:xfrm>
          <a:prstGeom prst="donut">
            <a:avLst/>
          </a:prstGeom>
          <a:solidFill>
            <a:srgbClr val="18F41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>
              <a:solidFill>
                <a:schemeClr val="tx1"/>
              </a:solidFill>
            </a:endParaRPr>
          </a:p>
        </p:txBody>
      </p:sp>
      <p:sp>
        <p:nvSpPr>
          <p:cNvPr id="86" name="Коло: пусте 85">
            <a:extLst>
              <a:ext uri="{FF2B5EF4-FFF2-40B4-BE49-F238E27FC236}">
                <a16:creationId xmlns:a16="http://schemas.microsoft.com/office/drawing/2014/main" id="{E5912845-AC68-41B6-A7F2-A638A7533119}"/>
              </a:ext>
            </a:extLst>
          </p:cNvPr>
          <p:cNvSpPr>
            <a:spLocks noChangeAspect="1"/>
          </p:cNvSpPr>
          <p:nvPr/>
        </p:nvSpPr>
        <p:spPr>
          <a:xfrm>
            <a:off x="5635626" y="3820877"/>
            <a:ext cx="186666" cy="180000"/>
          </a:xfrm>
          <a:prstGeom prst="donut">
            <a:avLst/>
          </a:prstGeom>
          <a:solidFill>
            <a:srgbClr val="18F41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>
              <a:solidFill>
                <a:schemeClr val="tx1"/>
              </a:solidFill>
            </a:endParaRPr>
          </a:p>
        </p:txBody>
      </p:sp>
      <p:sp>
        <p:nvSpPr>
          <p:cNvPr id="87" name="Коло: пусте 86">
            <a:extLst>
              <a:ext uri="{FF2B5EF4-FFF2-40B4-BE49-F238E27FC236}">
                <a16:creationId xmlns:a16="http://schemas.microsoft.com/office/drawing/2014/main" id="{D8ECED72-12B3-49FE-9A58-EF4D10DB31D5}"/>
              </a:ext>
            </a:extLst>
          </p:cNvPr>
          <p:cNvSpPr>
            <a:spLocks noChangeAspect="1"/>
          </p:cNvSpPr>
          <p:nvPr/>
        </p:nvSpPr>
        <p:spPr>
          <a:xfrm>
            <a:off x="5774037" y="3651664"/>
            <a:ext cx="186666" cy="180000"/>
          </a:xfrm>
          <a:prstGeom prst="donut">
            <a:avLst/>
          </a:prstGeom>
          <a:solidFill>
            <a:srgbClr val="18F41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>
              <a:solidFill>
                <a:schemeClr val="tx1"/>
              </a:solidFill>
            </a:endParaRPr>
          </a:p>
        </p:txBody>
      </p:sp>
      <p:sp>
        <p:nvSpPr>
          <p:cNvPr id="88" name="Коло: пусте 87">
            <a:extLst>
              <a:ext uri="{FF2B5EF4-FFF2-40B4-BE49-F238E27FC236}">
                <a16:creationId xmlns:a16="http://schemas.microsoft.com/office/drawing/2014/main" id="{A4477A23-F359-4628-B3DF-306D15AF470A}"/>
              </a:ext>
            </a:extLst>
          </p:cNvPr>
          <p:cNvSpPr>
            <a:spLocks noChangeAspect="1"/>
          </p:cNvSpPr>
          <p:nvPr/>
        </p:nvSpPr>
        <p:spPr>
          <a:xfrm>
            <a:off x="6028973" y="3533776"/>
            <a:ext cx="186666" cy="180000"/>
          </a:xfrm>
          <a:prstGeom prst="donut">
            <a:avLst/>
          </a:prstGeom>
          <a:solidFill>
            <a:srgbClr val="18F41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>
              <a:solidFill>
                <a:schemeClr val="tx1"/>
              </a:solidFill>
            </a:endParaRPr>
          </a:p>
        </p:txBody>
      </p:sp>
      <p:sp>
        <p:nvSpPr>
          <p:cNvPr id="89" name="Коло: пусте 88">
            <a:extLst>
              <a:ext uri="{FF2B5EF4-FFF2-40B4-BE49-F238E27FC236}">
                <a16:creationId xmlns:a16="http://schemas.microsoft.com/office/drawing/2014/main" id="{E22B8758-8AB9-444C-8A20-A5B1D951AC62}"/>
              </a:ext>
            </a:extLst>
          </p:cNvPr>
          <p:cNvSpPr>
            <a:spLocks noChangeAspect="1"/>
          </p:cNvSpPr>
          <p:nvPr/>
        </p:nvSpPr>
        <p:spPr>
          <a:xfrm>
            <a:off x="5587371" y="3362470"/>
            <a:ext cx="186666" cy="180000"/>
          </a:xfrm>
          <a:prstGeom prst="donut">
            <a:avLst/>
          </a:prstGeom>
          <a:solidFill>
            <a:srgbClr val="18F41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>
              <a:solidFill>
                <a:schemeClr val="tx1"/>
              </a:solidFill>
            </a:endParaRPr>
          </a:p>
        </p:txBody>
      </p:sp>
      <p:sp>
        <p:nvSpPr>
          <p:cNvPr id="90" name="Коло: пусте 89">
            <a:extLst>
              <a:ext uri="{FF2B5EF4-FFF2-40B4-BE49-F238E27FC236}">
                <a16:creationId xmlns:a16="http://schemas.microsoft.com/office/drawing/2014/main" id="{A5DA4697-E34E-40CC-9D57-33DB068D69D6}"/>
              </a:ext>
            </a:extLst>
          </p:cNvPr>
          <p:cNvSpPr>
            <a:spLocks noChangeAspect="1"/>
          </p:cNvSpPr>
          <p:nvPr/>
        </p:nvSpPr>
        <p:spPr>
          <a:xfrm>
            <a:off x="6629298" y="4000877"/>
            <a:ext cx="186666" cy="180000"/>
          </a:xfrm>
          <a:prstGeom prst="donut">
            <a:avLst/>
          </a:prstGeom>
          <a:solidFill>
            <a:srgbClr val="18F41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>
              <a:solidFill>
                <a:schemeClr val="tx1"/>
              </a:solidFill>
            </a:endParaRPr>
          </a:p>
        </p:txBody>
      </p:sp>
      <p:sp>
        <p:nvSpPr>
          <p:cNvPr id="91" name="Коло: пусте 90">
            <a:extLst>
              <a:ext uri="{FF2B5EF4-FFF2-40B4-BE49-F238E27FC236}">
                <a16:creationId xmlns:a16="http://schemas.microsoft.com/office/drawing/2014/main" id="{92BA1352-1494-4FD6-8FC6-7A565E87A36B}"/>
              </a:ext>
            </a:extLst>
          </p:cNvPr>
          <p:cNvSpPr>
            <a:spLocks noChangeAspect="1"/>
          </p:cNvSpPr>
          <p:nvPr/>
        </p:nvSpPr>
        <p:spPr>
          <a:xfrm>
            <a:off x="9185533" y="3950619"/>
            <a:ext cx="186666" cy="180000"/>
          </a:xfrm>
          <a:prstGeom prst="donut">
            <a:avLst/>
          </a:prstGeom>
          <a:solidFill>
            <a:srgbClr val="18F41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>
              <a:solidFill>
                <a:schemeClr val="tx1"/>
              </a:solidFill>
            </a:endParaRPr>
          </a:p>
        </p:txBody>
      </p:sp>
      <p:sp>
        <p:nvSpPr>
          <p:cNvPr id="92" name="Коло: пусте 91">
            <a:extLst>
              <a:ext uri="{FF2B5EF4-FFF2-40B4-BE49-F238E27FC236}">
                <a16:creationId xmlns:a16="http://schemas.microsoft.com/office/drawing/2014/main" id="{E5FA2F7B-463B-4865-A9B5-229D407C5DF6}"/>
              </a:ext>
            </a:extLst>
          </p:cNvPr>
          <p:cNvSpPr>
            <a:spLocks noChangeAspect="1"/>
          </p:cNvSpPr>
          <p:nvPr/>
        </p:nvSpPr>
        <p:spPr>
          <a:xfrm>
            <a:off x="3117303" y="4029864"/>
            <a:ext cx="186666" cy="180000"/>
          </a:xfrm>
          <a:prstGeom prst="donut">
            <a:avLst/>
          </a:prstGeom>
          <a:solidFill>
            <a:srgbClr val="18F41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>
              <a:solidFill>
                <a:schemeClr val="tx1"/>
              </a:solidFill>
            </a:endParaRPr>
          </a:p>
        </p:txBody>
      </p:sp>
      <p:sp>
        <p:nvSpPr>
          <p:cNvPr id="93" name="Коло: пусте 92">
            <a:extLst>
              <a:ext uri="{FF2B5EF4-FFF2-40B4-BE49-F238E27FC236}">
                <a16:creationId xmlns:a16="http://schemas.microsoft.com/office/drawing/2014/main" id="{95723BA2-B633-492B-BED8-04DB66AA32F3}"/>
              </a:ext>
            </a:extLst>
          </p:cNvPr>
          <p:cNvSpPr>
            <a:spLocks noChangeAspect="1"/>
          </p:cNvSpPr>
          <p:nvPr/>
        </p:nvSpPr>
        <p:spPr>
          <a:xfrm>
            <a:off x="9073832" y="4271962"/>
            <a:ext cx="186666" cy="180000"/>
          </a:xfrm>
          <a:prstGeom prst="donut">
            <a:avLst/>
          </a:prstGeom>
          <a:solidFill>
            <a:srgbClr val="18F41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>
              <a:solidFill>
                <a:schemeClr val="tx1"/>
              </a:solidFill>
            </a:endParaRPr>
          </a:p>
        </p:txBody>
      </p:sp>
      <p:sp>
        <p:nvSpPr>
          <p:cNvPr id="94" name="Коло: пусте 93">
            <a:extLst>
              <a:ext uri="{FF2B5EF4-FFF2-40B4-BE49-F238E27FC236}">
                <a16:creationId xmlns:a16="http://schemas.microsoft.com/office/drawing/2014/main" id="{4554FCBF-8381-40BD-A93A-3D79C2CF779F}"/>
              </a:ext>
            </a:extLst>
          </p:cNvPr>
          <p:cNvSpPr>
            <a:spLocks noChangeAspect="1"/>
          </p:cNvSpPr>
          <p:nvPr/>
        </p:nvSpPr>
        <p:spPr>
          <a:xfrm>
            <a:off x="9027148" y="4343108"/>
            <a:ext cx="186666" cy="180000"/>
          </a:xfrm>
          <a:prstGeom prst="donut">
            <a:avLst/>
          </a:prstGeom>
          <a:solidFill>
            <a:srgbClr val="18F41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>
              <a:solidFill>
                <a:schemeClr val="tx1"/>
              </a:solidFill>
            </a:endParaRPr>
          </a:p>
        </p:txBody>
      </p:sp>
      <p:sp>
        <p:nvSpPr>
          <p:cNvPr id="106" name="Заголовок 1">
            <a:extLst>
              <a:ext uri="{FF2B5EF4-FFF2-40B4-BE49-F238E27FC236}">
                <a16:creationId xmlns:a16="http://schemas.microsoft.com/office/drawing/2014/main" id="{66F8BD70-9BE4-40BE-8239-98CE4A6D8209}"/>
              </a:ext>
            </a:extLst>
          </p:cNvPr>
          <p:cNvSpPr txBox="1">
            <a:spLocks/>
          </p:cNvSpPr>
          <p:nvPr/>
        </p:nvSpPr>
        <p:spPr>
          <a:xfrm>
            <a:off x="0" y="440862"/>
            <a:ext cx="12192000" cy="61493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b="1" kern="1200" spc="-50" baseline="0">
                <a:solidFill>
                  <a:srgbClr val="86001A"/>
                </a:solidFill>
                <a:latin typeface="Sitka Text" panose="02000505000000020004" pitchFamily="2" charset="0"/>
                <a:ea typeface="+mj-ea"/>
                <a:cs typeface="+mj-cs"/>
              </a:defRPr>
            </a:lvl1pPr>
          </a:lstStyle>
          <a:p>
            <a:r>
              <a:rPr lang="uk-UA" sz="3600" dirty="0"/>
              <a:t>            </a:t>
            </a:r>
            <a:r>
              <a:rPr lang="uk-UA" sz="3600" dirty="0">
                <a:solidFill>
                  <a:srgbClr val="002060"/>
                </a:solidFill>
              </a:rPr>
              <a:t>Наукова співпраця</a:t>
            </a:r>
          </a:p>
        </p:txBody>
      </p:sp>
      <p:grpSp>
        <p:nvGrpSpPr>
          <p:cNvPr id="53" name="Групувати 52">
            <a:extLst>
              <a:ext uri="{FF2B5EF4-FFF2-40B4-BE49-F238E27FC236}">
                <a16:creationId xmlns:a16="http://schemas.microsoft.com/office/drawing/2014/main" id="{24E01562-1483-44BA-A8C0-1D744CE6F80C}"/>
              </a:ext>
            </a:extLst>
          </p:cNvPr>
          <p:cNvGrpSpPr/>
          <p:nvPr/>
        </p:nvGrpSpPr>
        <p:grpSpPr>
          <a:xfrm>
            <a:off x="828669" y="1282883"/>
            <a:ext cx="894556" cy="470464"/>
            <a:chOff x="181320" y="1291874"/>
            <a:chExt cx="894556" cy="470464"/>
          </a:xfrm>
        </p:grpSpPr>
        <p:pic>
          <p:nvPicPr>
            <p:cNvPr id="54" name="Picture 8" descr="Флаг">
              <a:extLst>
                <a:ext uri="{FF2B5EF4-FFF2-40B4-BE49-F238E27FC236}">
                  <a16:creationId xmlns:a16="http://schemas.microsoft.com/office/drawing/2014/main" id="{7AC6F897-8305-4F57-AACF-2A6DC6B36D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1320" y="1377138"/>
              <a:ext cx="576000" cy="385200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D74AC556-55C5-47FA-ADCD-D825AFCBC048}"/>
                </a:ext>
              </a:extLst>
            </p:cNvPr>
            <p:cNvSpPr txBox="1"/>
            <p:nvPr/>
          </p:nvSpPr>
          <p:spPr>
            <a:xfrm>
              <a:off x="752130" y="1291874"/>
              <a:ext cx="32374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200" b="1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3</a:t>
              </a:r>
              <a:endParaRPr lang="uk-UA" sz="2200" b="1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  <p:grpSp>
        <p:nvGrpSpPr>
          <p:cNvPr id="56" name="Групувати 55">
            <a:extLst>
              <a:ext uri="{FF2B5EF4-FFF2-40B4-BE49-F238E27FC236}">
                <a16:creationId xmlns:a16="http://schemas.microsoft.com/office/drawing/2014/main" id="{3A94D7D3-9C11-4839-9E10-7CC0888E27C4}"/>
              </a:ext>
            </a:extLst>
          </p:cNvPr>
          <p:cNvGrpSpPr/>
          <p:nvPr/>
        </p:nvGrpSpPr>
        <p:grpSpPr>
          <a:xfrm>
            <a:off x="2784909" y="1296530"/>
            <a:ext cx="894556" cy="444283"/>
            <a:chOff x="181320" y="2300381"/>
            <a:chExt cx="894556" cy="444283"/>
          </a:xfrm>
        </p:grpSpPr>
        <p:pic>
          <p:nvPicPr>
            <p:cNvPr id="57" name="Picture 10" descr="Флаг">
              <a:extLst>
                <a:ext uri="{FF2B5EF4-FFF2-40B4-BE49-F238E27FC236}">
                  <a16:creationId xmlns:a16="http://schemas.microsoft.com/office/drawing/2014/main" id="{7C4A01D0-D243-4212-A287-3C92006BF9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1320" y="2359464"/>
              <a:ext cx="576000" cy="385200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E9A16C85-3100-4DCB-BFAB-B5DA53F71768}"/>
                </a:ext>
              </a:extLst>
            </p:cNvPr>
            <p:cNvSpPr txBox="1"/>
            <p:nvPr/>
          </p:nvSpPr>
          <p:spPr>
            <a:xfrm>
              <a:off x="752130" y="2300381"/>
              <a:ext cx="32374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200" b="1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1</a:t>
              </a:r>
              <a:endParaRPr lang="uk-UA" sz="2200" b="1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  <p:grpSp>
        <p:nvGrpSpPr>
          <p:cNvPr id="59" name="Групувати 58">
            <a:extLst>
              <a:ext uri="{FF2B5EF4-FFF2-40B4-BE49-F238E27FC236}">
                <a16:creationId xmlns:a16="http://schemas.microsoft.com/office/drawing/2014/main" id="{5A4799C5-7B07-4E90-A18E-D1EF3E7A675B}"/>
              </a:ext>
            </a:extLst>
          </p:cNvPr>
          <p:cNvGrpSpPr/>
          <p:nvPr/>
        </p:nvGrpSpPr>
        <p:grpSpPr>
          <a:xfrm>
            <a:off x="3725001" y="1296530"/>
            <a:ext cx="894556" cy="430887"/>
            <a:chOff x="181320" y="3205998"/>
            <a:chExt cx="894556" cy="430887"/>
          </a:xfrm>
        </p:grpSpPr>
        <p:pic>
          <p:nvPicPr>
            <p:cNvPr id="60" name="Рисунок 59">
              <a:extLst>
                <a:ext uri="{FF2B5EF4-FFF2-40B4-BE49-F238E27FC236}">
                  <a16:creationId xmlns:a16="http://schemas.microsoft.com/office/drawing/2014/main" id="{A342C84C-A44D-402B-9289-7E8E0960112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81320" y="3289813"/>
              <a:ext cx="576000" cy="345600"/>
            </a:xfrm>
            <a:prstGeom prst="rect">
              <a:avLst/>
            </a:prstGeom>
            <a:ln>
              <a:solidFill>
                <a:srgbClr val="C00000"/>
              </a:solidFill>
            </a:ln>
          </p:spPr>
        </p:pic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F1A6011F-6D04-460D-8762-E01D8EBC6BD6}"/>
                </a:ext>
              </a:extLst>
            </p:cNvPr>
            <p:cNvSpPr txBox="1"/>
            <p:nvPr/>
          </p:nvSpPr>
          <p:spPr>
            <a:xfrm>
              <a:off x="752130" y="3205998"/>
              <a:ext cx="32374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200" b="1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1</a:t>
              </a:r>
              <a:endParaRPr lang="uk-UA" sz="2200" b="1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  <p:grpSp>
        <p:nvGrpSpPr>
          <p:cNvPr id="62" name="Групувати 61">
            <a:extLst>
              <a:ext uri="{FF2B5EF4-FFF2-40B4-BE49-F238E27FC236}">
                <a16:creationId xmlns:a16="http://schemas.microsoft.com/office/drawing/2014/main" id="{9BBDFB09-A7AF-4F5E-AF0A-52FDCF58E4F5}"/>
              </a:ext>
            </a:extLst>
          </p:cNvPr>
          <p:cNvGrpSpPr/>
          <p:nvPr/>
        </p:nvGrpSpPr>
        <p:grpSpPr>
          <a:xfrm>
            <a:off x="7565338" y="1271539"/>
            <a:ext cx="881937" cy="441733"/>
            <a:chOff x="181320" y="4138431"/>
            <a:chExt cx="881937" cy="441733"/>
          </a:xfrm>
        </p:grpSpPr>
        <p:pic>
          <p:nvPicPr>
            <p:cNvPr id="63" name="Рисунок 62">
              <a:extLst>
                <a:ext uri="{FF2B5EF4-FFF2-40B4-BE49-F238E27FC236}">
                  <a16:creationId xmlns:a16="http://schemas.microsoft.com/office/drawing/2014/main" id="{6C89006D-D60A-4B0A-926C-B128A419431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81320" y="4220164"/>
              <a:ext cx="576000" cy="360000"/>
            </a:xfrm>
            <a:prstGeom prst="rect">
              <a:avLst/>
            </a:prstGeom>
            <a:ln>
              <a:solidFill>
                <a:srgbClr val="C00000"/>
              </a:solidFill>
            </a:ln>
          </p:spPr>
        </p:pic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41774637-4FDA-4FDF-B04D-D283533F2394}"/>
                </a:ext>
              </a:extLst>
            </p:cNvPr>
            <p:cNvSpPr txBox="1"/>
            <p:nvPr/>
          </p:nvSpPr>
          <p:spPr>
            <a:xfrm>
              <a:off x="739511" y="4138431"/>
              <a:ext cx="32374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200" b="1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1</a:t>
              </a:r>
              <a:endParaRPr lang="uk-UA" sz="2200" b="1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  <p:grpSp>
        <p:nvGrpSpPr>
          <p:cNvPr id="65" name="Групувати 64">
            <a:extLst>
              <a:ext uri="{FF2B5EF4-FFF2-40B4-BE49-F238E27FC236}">
                <a16:creationId xmlns:a16="http://schemas.microsoft.com/office/drawing/2014/main" id="{B3F5F107-C5FE-427D-BB1A-3BD72D77E50D}"/>
              </a:ext>
            </a:extLst>
          </p:cNvPr>
          <p:cNvGrpSpPr/>
          <p:nvPr/>
        </p:nvGrpSpPr>
        <p:grpSpPr>
          <a:xfrm>
            <a:off x="8533261" y="1288754"/>
            <a:ext cx="894556" cy="434600"/>
            <a:chOff x="181320" y="5152415"/>
            <a:chExt cx="894556" cy="434600"/>
          </a:xfrm>
        </p:grpSpPr>
        <p:pic>
          <p:nvPicPr>
            <p:cNvPr id="66" name="Picture 4" descr="Флаг">
              <a:extLst>
                <a:ext uri="{FF2B5EF4-FFF2-40B4-BE49-F238E27FC236}">
                  <a16:creationId xmlns:a16="http://schemas.microsoft.com/office/drawing/2014/main" id="{D0F240F7-699D-4CE3-A03F-6B44985677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1320" y="5169415"/>
              <a:ext cx="576000" cy="417600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1036B512-60DD-45DE-9A9B-D42359FE5493}"/>
                </a:ext>
              </a:extLst>
            </p:cNvPr>
            <p:cNvSpPr txBox="1"/>
            <p:nvPr/>
          </p:nvSpPr>
          <p:spPr>
            <a:xfrm>
              <a:off x="752130" y="5152415"/>
              <a:ext cx="32374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200" b="1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1</a:t>
              </a:r>
              <a:endParaRPr lang="uk-UA" sz="2200" b="1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  <p:grpSp>
        <p:nvGrpSpPr>
          <p:cNvPr id="68" name="Групувати 67">
            <a:extLst>
              <a:ext uri="{FF2B5EF4-FFF2-40B4-BE49-F238E27FC236}">
                <a16:creationId xmlns:a16="http://schemas.microsoft.com/office/drawing/2014/main" id="{FA4819F2-4A7D-475C-ACF0-C3D39B588845}"/>
              </a:ext>
            </a:extLst>
          </p:cNvPr>
          <p:cNvGrpSpPr/>
          <p:nvPr/>
        </p:nvGrpSpPr>
        <p:grpSpPr>
          <a:xfrm>
            <a:off x="5633745" y="1288118"/>
            <a:ext cx="905957" cy="433587"/>
            <a:chOff x="464130" y="2762638"/>
            <a:chExt cx="905957" cy="433587"/>
          </a:xfrm>
        </p:grpSpPr>
        <p:pic>
          <p:nvPicPr>
            <p:cNvPr id="69" name="Рисунок 68">
              <a:extLst>
                <a:ext uri="{FF2B5EF4-FFF2-40B4-BE49-F238E27FC236}">
                  <a16:creationId xmlns:a16="http://schemas.microsoft.com/office/drawing/2014/main" id="{F96FF482-9698-4C97-B196-D3DB833F738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64130" y="2850625"/>
              <a:ext cx="576000" cy="345600"/>
            </a:xfrm>
            <a:prstGeom prst="rect">
              <a:avLst/>
            </a:prstGeom>
            <a:ln>
              <a:solidFill>
                <a:srgbClr val="C00000"/>
              </a:solidFill>
            </a:ln>
          </p:spPr>
        </p:pic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79BE6255-1F14-47AC-B934-92F88F584A1D}"/>
                </a:ext>
              </a:extLst>
            </p:cNvPr>
            <p:cNvSpPr txBox="1"/>
            <p:nvPr/>
          </p:nvSpPr>
          <p:spPr>
            <a:xfrm>
              <a:off x="1046341" y="2762638"/>
              <a:ext cx="32374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200" b="1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1</a:t>
              </a:r>
              <a:endParaRPr lang="uk-UA" sz="2200" b="1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  <p:grpSp>
        <p:nvGrpSpPr>
          <p:cNvPr id="71" name="Групувати 70">
            <a:extLst>
              <a:ext uri="{FF2B5EF4-FFF2-40B4-BE49-F238E27FC236}">
                <a16:creationId xmlns:a16="http://schemas.microsoft.com/office/drawing/2014/main" id="{8631647F-2E41-49FE-9233-49B86F18A3CB}"/>
              </a:ext>
            </a:extLst>
          </p:cNvPr>
          <p:cNvGrpSpPr/>
          <p:nvPr/>
        </p:nvGrpSpPr>
        <p:grpSpPr>
          <a:xfrm>
            <a:off x="6584733" y="1262575"/>
            <a:ext cx="900867" cy="447230"/>
            <a:chOff x="464130" y="4616224"/>
            <a:chExt cx="900867" cy="447230"/>
          </a:xfrm>
        </p:grpSpPr>
        <p:pic>
          <p:nvPicPr>
            <p:cNvPr id="72" name="Рисунок 71">
              <a:extLst>
                <a:ext uri="{FF2B5EF4-FFF2-40B4-BE49-F238E27FC236}">
                  <a16:creationId xmlns:a16="http://schemas.microsoft.com/office/drawing/2014/main" id="{910DA7AE-09AD-4C5F-894B-A3D1ACDE854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64130" y="4678254"/>
              <a:ext cx="576000" cy="385200"/>
            </a:xfrm>
            <a:prstGeom prst="rect">
              <a:avLst/>
            </a:prstGeom>
            <a:ln>
              <a:solidFill>
                <a:srgbClr val="C00000"/>
              </a:solidFill>
            </a:ln>
          </p:spPr>
        </p:pic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EE288A89-A9FF-47F1-A678-298D17B4A271}"/>
                </a:ext>
              </a:extLst>
            </p:cNvPr>
            <p:cNvSpPr txBox="1"/>
            <p:nvPr/>
          </p:nvSpPr>
          <p:spPr>
            <a:xfrm>
              <a:off x="1041251" y="4616224"/>
              <a:ext cx="32374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200" b="1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1</a:t>
              </a:r>
              <a:endParaRPr lang="uk-UA" sz="2200" b="1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  <p:grpSp>
        <p:nvGrpSpPr>
          <p:cNvPr id="74" name="Групувати 73">
            <a:extLst>
              <a:ext uri="{FF2B5EF4-FFF2-40B4-BE49-F238E27FC236}">
                <a16:creationId xmlns:a16="http://schemas.microsoft.com/office/drawing/2014/main" id="{741A06AB-A776-4DAF-B16C-FFBBB00CCF29}"/>
              </a:ext>
            </a:extLst>
          </p:cNvPr>
          <p:cNvGrpSpPr/>
          <p:nvPr/>
        </p:nvGrpSpPr>
        <p:grpSpPr>
          <a:xfrm>
            <a:off x="9488156" y="1288118"/>
            <a:ext cx="899746" cy="430887"/>
            <a:chOff x="464130" y="5665125"/>
            <a:chExt cx="899746" cy="430887"/>
          </a:xfrm>
        </p:grpSpPr>
        <p:pic>
          <p:nvPicPr>
            <p:cNvPr id="75" name="Picture 6" descr="Флаг">
              <a:extLst>
                <a:ext uri="{FF2B5EF4-FFF2-40B4-BE49-F238E27FC236}">
                  <a16:creationId xmlns:a16="http://schemas.microsoft.com/office/drawing/2014/main" id="{BFFCB0A7-7EC3-4D14-9D7B-B231EDC2F2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130" y="5703105"/>
              <a:ext cx="576000" cy="385200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028F21CC-7D0B-440E-AB80-36F6F2E48905}"/>
                </a:ext>
              </a:extLst>
            </p:cNvPr>
            <p:cNvSpPr txBox="1"/>
            <p:nvPr/>
          </p:nvSpPr>
          <p:spPr>
            <a:xfrm>
              <a:off x="1040130" y="5665125"/>
              <a:ext cx="32374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200" b="1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1</a:t>
              </a:r>
              <a:endParaRPr lang="uk-UA" sz="2200" b="1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  <p:grpSp>
        <p:nvGrpSpPr>
          <p:cNvPr id="77" name="Групувати 76">
            <a:extLst>
              <a:ext uri="{FF2B5EF4-FFF2-40B4-BE49-F238E27FC236}">
                <a16:creationId xmlns:a16="http://schemas.microsoft.com/office/drawing/2014/main" id="{A77EAD33-9A6E-4D63-B6B3-9C54DA8397A0}"/>
              </a:ext>
            </a:extLst>
          </p:cNvPr>
          <p:cNvGrpSpPr/>
          <p:nvPr/>
        </p:nvGrpSpPr>
        <p:grpSpPr>
          <a:xfrm>
            <a:off x="1800411" y="1310152"/>
            <a:ext cx="899746" cy="442678"/>
            <a:chOff x="464130" y="1810823"/>
            <a:chExt cx="899746" cy="442678"/>
          </a:xfrm>
        </p:grpSpPr>
        <p:pic>
          <p:nvPicPr>
            <p:cNvPr id="78" name="Picture 2" descr="Флаг">
              <a:extLst>
                <a:ext uri="{FF2B5EF4-FFF2-40B4-BE49-F238E27FC236}">
                  <a16:creationId xmlns:a16="http://schemas.microsoft.com/office/drawing/2014/main" id="{B982FFA6-A858-4529-B736-99955C9EED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130" y="1868301"/>
              <a:ext cx="576000" cy="385200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A16FABC8-7288-42C8-ADB0-967A10B31925}"/>
                </a:ext>
              </a:extLst>
            </p:cNvPr>
            <p:cNvSpPr txBox="1"/>
            <p:nvPr/>
          </p:nvSpPr>
          <p:spPr>
            <a:xfrm>
              <a:off x="1040130" y="1810823"/>
              <a:ext cx="32374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200" b="1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2</a:t>
              </a:r>
              <a:endParaRPr lang="uk-UA" sz="2200" b="1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  <p:grpSp>
        <p:nvGrpSpPr>
          <p:cNvPr id="80" name="Групувати 79">
            <a:extLst>
              <a:ext uri="{FF2B5EF4-FFF2-40B4-BE49-F238E27FC236}">
                <a16:creationId xmlns:a16="http://schemas.microsoft.com/office/drawing/2014/main" id="{DED016BE-0919-441A-BEAB-D66F1877138B}"/>
              </a:ext>
            </a:extLst>
          </p:cNvPr>
          <p:cNvGrpSpPr/>
          <p:nvPr/>
        </p:nvGrpSpPr>
        <p:grpSpPr>
          <a:xfrm>
            <a:off x="10440834" y="1296529"/>
            <a:ext cx="890186" cy="430887"/>
            <a:chOff x="181320" y="6124069"/>
            <a:chExt cx="890186" cy="430887"/>
          </a:xfrm>
        </p:grpSpPr>
        <p:pic>
          <p:nvPicPr>
            <p:cNvPr id="81" name="Picture 14" descr="Флаг">
              <a:extLst>
                <a:ext uri="{FF2B5EF4-FFF2-40B4-BE49-F238E27FC236}">
                  <a16:creationId xmlns:a16="http://schemas.microsoft.com/office/drawing/2014/main" id="{6CC67BF3-6573-4E17-AA27-E9918DE495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1320" y="6184839"/>
              <a:ext cx="576000" cy="345600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1A2EC1E4-8CA8-40B2-B0A2-159EE0E253E8}"/>
                </a:ext>
              </a:extLst>
            </p:cNvPr>
            <p:cNvSpPr txBox="1"/>
            <p:nvPr/>
          </p:nvSpPr>
          <p:spPr>
            <a:xfrm>
              <a:off x="747760" y="6124069"/>
              <a:ext cx="32374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200" b="1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1</a:t>
              </a:r>
              <a:endParaRPr lang="uk-UA" sz="2200" b="1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  <p:grpSp>
        <p:nvGrpSpPr>
          <p:cNvPr id="95" name="Групувати 94">
            <a:extLst>
              <a:ext uri="{FF2B5EF4-FFF2-40B4-BE49-F238E27FC236}">
                <a16:creationId xmlns:a16="http://schemas.microsoft.com/office/drawing/2014/main" id="{41261F6B-3802-4F1C-95A0-9DD9F044A66F}"/>
              </a:ext>
            </a:extLst>
          </p:cNvPr>
          <p:cNvGrpSpPr/>
          <p:nvPr/>
        </p:nvGrpSpPr>
        <p:grpSpPr>
          <a:xfrm>
            <a:off x="4670862" y="1298781"/>
            <a:ext cx="905957" cy="445948"/>
            <a:chOff x="464130" y="3668255"/>
            <a:chExt cx="905957" cy="445948"/>
          </a:xfrm>
        </p:grpSpPr>
        <p:pic>
          <p:nvPicPr>
            <p:cNvPr id="96" name="Picture 12" descr="Флаг">
              <a:extLst>
                <a:ext uri="{FF2B5EF4-FFF2-40B4-BE49-F238E27FC236}">
                  <a16:creationId xmlns:a16="http://schemas.microsoft.com/office/drawing/2014/main" id="{F73B2A1B-15C4-4DE0-A9F4-029D48EA034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130" y="3729003"/>
              <a:ext cx="576000" cy="385200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D3B6A1D7-214A-4FD1-9201-4E1D6F67A450}"/>
                </a:ext>
              </a:extLst>
            </p:cNvPr>
            <p:cNvSpPr txBox="1"/>
            <p:nvPr/>
          </p:nvSpPr>
          <p:spPr>
            <a:xfrm>
              <a:off x="1046341" y="3668255"/>
              <a:ext cx="32374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200" b="1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1</a:t>
              </a:r>
              <a:endParaRPr lang="uk-UA" sz="2200" b="1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B7E7B3BC-B1B5-4B51-98FE-68FF4BF27D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603" y="5547848"/>
            <a:ext cx="2865306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262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2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2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2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2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2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2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2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2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2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2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2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2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2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2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2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6" presetClass="entr" presetSubtype="16" fill="hold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4" dur="1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6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7" dur="1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6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0" dur="1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6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3" dur="1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6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6" dur="1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6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9" dur="1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6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92" dur="1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6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95" dur="1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6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98" dur="1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6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1" dur="1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6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4" dur="1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6" presetClass="entr" presetSubtype="21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9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82" grpId="0" animBg="1"/>
      <p:bldP spid="83" grpId="0" animBg="1"/>
      <p:bldP spid="84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93" grpId="0" animBg="1"/>
      <p:bldP spid="94" grpId="0" animBg="1"/>
    </p:bldLst>
  </p:timing>
</p:sld>
</file>

<file path=ppt/theme/theme1.xml><?xml version="1.0" encoding="utf-8"?>
<a:theme xmlns:a="http://schemas.openxmlformats.org/drawingml/2006/main" name="Ретроспектива">
  <a:themeElements>
    <a:clrScheme name="Ретроспектива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Настроювані 1">
      <a:majorFont>
        <a:latin typeface="Sitka Text"/>
        <a:ea typeface=""/>
        <a:cs typeface=""/>
      </a:majorFont>
      <a:minorFont>
        <a:latin typeface="Sitka Display"/>
        <a:ea typeface=""/>
        <a:cs typeface=""/>
      </a:minorFont>
    </a:fontScheme>
    <a:fmtScheme name="Ретроспектива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КФМ_Шаблон2" id="{31521278-6438-4BD2-9F7D-E2775B4F3F50}" vid="{94DA5D09-111F-49E7-9DC4-4CA23935BB21}"/>
    </a:ext>
  </a:extLst>
</a:theme>
</file>

<file path=ppt/theme/theme2.xml><?xml version="1.0" encoding="utf-8"?>
<a:theme xmlns:a="http://schemas.openxmlformats.org/drawingml/2006/main" name="1_Ретроспектива">
  <a:themeElements>
    <a:clrScheme name="Ретроспектива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Настроювані 1">
      <a:majorFont>
        <a:latin typeface="Sitka Text"/>
        <a:ea typeface=""/>
        <a:cs typeface=""/>
      </a:majorFont>
      <a:minorFont>
        <a:latin typeface="Sitka Display"/>
        <a:ea typeface=""/>
        <a:cs typeface=""/>
      </a:minorFont>
    </a:fontScheme>
    <a:fmtScheme name="Ретроспектива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КФМ_Шаблон4" id="{330D84BA-E887-45CB-A80E-FB023C1DED72}" vid="{F6E72D65-D17D-4FBD-86E2-4A14661DFC93}"/>
    </a:ext>
  </a:extLst>
</a:theme>
</file>

<file path=ppt/theme/theme3.xml><?xml version="1.0" encoding="utf-8"?>
<a:theme xmlns:a="http://schemas.openxmlformats.org/drawingml/2006/main" name="4_Ретроспектива">
  <a:themeElements>
    <a:clrScheme name="Ретроспектива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Настроювані 1">
      <a:majorFont>
        <a:latin typeface="Sitka Text"/>
        <a:ea typeface=""/>
        <a:cs typeface=""/>
      </a:majorFont>
      <a:minorFont>
        <a:latin typeface="Sitka Display"/>
        <a:ea typeface=""/>
        <a:cs typeface=""/>
      </a:minorFont>
    </a:fontScheme>
    <a:fmtScheme name="Ретроспектива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КФМ_Шаблон4" id="{330D84BA-E887-45CB-A80E-FB023C1DED72}" vid="{F6E72D65-D17D-4FBD-86E2-4A14661DFC93}"/>
    </a:ext>
  </a:extLst>
</a:theme>
</file>

<file path=ppt/theme/theme4.xml><?xml version="1.0" encoding="utf-8"?>
<a:theme xmlns:a="http://schemas.openxmlformats.org/drawingml/2006/main" name="3_Ретроспектива">
  <a:themeElements>
    <a:clrScheme name="Ретроспектива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Настроювані 1">
      <a:majorFont>
        <a:latin typeface="Sitka Text"/>
        <a:ea typeface=""/>
        <a:cs typeface=""/>
      </a:majorFont>
      <a:minorFont>
        <a:latin typeface="Sitka Display"/>
        <a:ea typeface=""/>
        <a:cs typeface=""/>
      </a:minorFont>
    </a:fontScheme>
    <a:fmtScheme name="Ретроспектива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КФМ_Шаблон4" id="{330D84BA-E887-45CB-A80E-FB023C1DED72}" vid="{F6E72D65-D17D-4FBD-86E2-4A14661DFC93}"/>
    </a:ext>
  </a:extLst>
</a:theme>
</file>

<file path=ppt/theme/theme5.xml><?xml version="1.0" encoding="utf-8"?>
<a:theme xmlns:a="http://schemas.openxmlformats.org/drawingml/2006/main" name="2_Ретроспектива">
  <a:themeElements>
    <a:clrScheme name="Ретроспектива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Настроювані 1">
      <a:majorFont>
        <a:latin typeface="Sitka Text"/>
        <a:ea typeface=""/>
        <a:cs typeface=""/>
      </a:majorFont>
      <a:minorFont>
        <a:latin typeface="Sitka Display"/>
        <a:ea typeface=""/>
        <a:cs typeface=""/>
      </a:minorFont>
    </a:fontScheme>
    <a:fmtScheme name="Ретроспектива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КФМ_Шаблон5" id="{4B9EAC16-B808-497F-9556-D58859B861EB}" vid="{455485C0-ABAA-4447-AF30-999F794B4648}"/>
    </a:ext>
  </a:extLst>
</a:theme>
</file>

<file path=ppt/theme/theme6.xml><?xml version="1.0" encoding="utf-8"?>
<a:theme xmlns:a="http://schemas.openxmlformats.org/drawingml/2006/main" name="Тема Office">
  <a:themeElements>
    <a:clrScheme name="Офіс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Офіс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Офіс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КФМ_Шаблон2</Template>
  <TotalTime>2643</TotalTime>
  <Words>1051</Words>
  <Application>Microsoft Office PowerPoint</Application>
  <PresentationFormat>Широкий екран</PresentationFormat>
  <Paragraphs>128</Paragraphs>
  <Slides>11</Slides>
  <Notes>3</Notes>
  <HiddenSlides>0</HiddenSlides>
  <MMClips>0</MMClips>
  <ScaleCrop>false</ScaleCrop>
  <HeadingPairs>
    <vt:vector size="6" baseType="variant">
      <vt:variant>
        <vt:lpstr>Використані шрифти</vt:lpstr>
      </vt:variant>
      <vt:variant>
        <vt:i4>5</vt:i4>
      </vt:variant>
      <vt:variant>
        <vt:lpstr>Тема</vt:lpstr>
      </vt:variant>
      <vt:variant>
        <vt:i4>5</vt:i4>
      </vt:variant>
      <vt:variant>
        <vt:lpstr>Заголовки слайдів</vt:lpstr>
      </vt:variant>
      <vt:variant>
        <vt:i4>11</vt:i4>
      </vt:variant>
    </vt:vector>
  </HeadingPairs>
  <TitlesOfParts>
    <vt:vector size="21" baseType="lpstr">
      <vt:lpstr>Arial</vt:lpstr>
      <vt:lpstr>Calibri</vt:lpstr>
      <vt:lpstr>Sitka Display</vt:lpstr>
      <vt:lpstr>Sitka Text</vt:lpstr>
      <vt:lpstr>Wingdings</vt:lpstr>
      <vt:lpstr>Ретроспектива</vt:lpstr>
      <vt:lpstr>1_Ретроспектива</vt:lpstr>
      <vt:lpstr>4_Ретроспектива</vt:lpstr>
      <vt:lpstr>3_Ретроспектива</vt:lpstr>
      <vt:lpstr>2_Ретроспектива</vt:lpstr>
      <vt:lpstr>Презентація PowerPoint</vt:lpstr>
      <vt:lpstr>Професорсько-викладацький склад кафедри фізики металів</vt:lpstr>
      <vt:lpstr>Професорсько-викладацький склад кафедри загальної фізики</vt:lpstr>
      <vt:lpstr>Напрями наукових досліджень  кафедри фізики металів</vt:lpstr>
      <vt:lpstr>Напрями наукових досліджень  кафедри загальної фізики</vt:lpstr>
      <vt:lpstr>Навчальні дисципліни</vt:lpstr>
      <vt:lpstr>Наукові проєкти на кафедрах ЗФ та ФМ</vt:lpstr>
      <vt:lpstr>Наукове обладнання,  придбане за 2018-2024 роки</vt:lpstr>
      <vt:lpstr>Презентація PowerPoint</vt:lpstr>
      <vt:lpstr>Презентація PowerPoint</vt:lpstr>
      <vt:lpstr>Контактна інформація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Презентація PowerPoint</dc:title>
  <dc:creator>Kuryliuk</dc:creator>
  <cp:lastModifiedBy>oleg</cp:lastModifiedBy>
  <cp:revision>139</cp:revision>
  <dcterms:created xsi:type="dcterms:W3CDTF">2022-01-10T13:02:52Z</dcterms:created>
  <dcterms:modified xsi:type="dcterms:W3CDTF">2026-02-03T06:52:09Z</dcterms:modified>
</cp:coreProperties>
</file>